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7" r:id="rId4"/>
    <p:sldMasterId id="2147484301" r:id="rId5"/>
    <p:sldMasterId id="2147484311" r:id="rId6"/>
    <p:sldMasterId id="2147484272" r:id="rId7"/>
    <p:sldMasterId id="2147484318" r:id="rId8"/>
  </p:sldMasterIdLst>
  <p:notesMasterIdLst>
    <p:notesMasterId r:id="rId32"/>
  </p:notesMasterIdLst>
  <p:handoutMasterIdLst>
    <p:handoutMasterId r:id="rId33"/>
  </p:handoutMasterIdLst>
  <p:sldIdLst>
    <p:sldId id="286" r:id="rId9"/>
    <p:sldId id="303" r:id="rId10"/>
    <p:sldId id="310" r:id="rId11"/>
    <p:sldId id="624" r:id="rId12"/>
    <p:sldId id="622" r:id="rId13"/>
    <p:sldId id="623" r:id="rId14"/>
    <p:sldId id="309" r:id="rId15"/>
    <p:sldId id="311" r:id="rId16"/>
    <p:sldId id="304" r:id="rId17"/>
    <p:sldId id="312" r:id="rId18"/>
    <p:sldId id="618" r:id="rId19"/>
    <p:sldId id="632" r:id="rId20"/>
    <p:sldId id="633" r:id="rId21"/>
    <p:sldId id="596" r:id="rId22"/>
    <p:sldId id="590" r:id="rId23"/>
    <p:sldId id="619" r:id="rId24"/>
    <p:sldId id="627" r:id="rId25"/>
    <p:sldId id="628" r:id="rId26"/>
    <p:sldId id="631" r:id="rId27"/>
    <p:sldId id="629" r:id="rId28"/>
    <p:sldId id="630" r:id="rId29"/>
    <p:sldId id="621" r:id="rId30"/>
    <p:sldId id="301" r:id="rId31"/>
  </p:sldIdLst>
  <p:sldSz cx="12192000" cy="6858000"/>
  <p:notesSz cx="7010400" cy="12039600"/>
  <p:defaultTextStyle>
    <a:defPPr>
      <a:defRPr lang="en-US"/>
    </a:defPPr>
    <a:lvl1pPr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64" userDrawn="1">
          <p15:clr>
            <a:srgbClr val="A4A3A4"/>
          </p15:clr>
        </p15:guide>
        <p15:guide id="3" pos="4464" userDrawn="1">
          <p15:clr>
            <a:srgbClr val="A4A3A4"/>
          </p15:clr>
        </p15:guide>
        <p15:guide id="4" pos="6408" userDrawn="1">
          <p15:clr>
            <a:srgbClr val="A4A3A4"/>
          </p15:clr>
        </p15:guide>
        <p15:guide id="5" orient="horz" pos="288" userDrawn="1">
          <p15:clr>
            <a:srgbClr val="A4A3A4"/>
          </p15:clr>
        </p15:guide>
        <p15:guide id="7" orient="horz" pos="34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7EEE"/>
    <a:srgbClr val="9F9C95"/>
    <a:srgbClr val="A4A5A3"/>
    <a:srgbClr val="CBCBCB"/>
    <a:srgbClr val="FFFF66"/>
    <a:srgbClr val="FFFFFF"/>
    <a:srgbClr val="FCAE3B"/>
    <a:srgbClr val="50771B"/>
    <a:srgbClr val="C19859"/>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78" autoAdjust="0"/>
    <p:restoredTop sz="94660"/>
  </p:normalViewPr>
  <p:slideViewPr>
    <p:cSldViewPr snapToGrid="0">
      <p:cViewPr varScale="1">
        <p:scale>
          <a:sx n="116" d="100"/>
          <a:sy n="116" d="100"/>
        </p:scale>
        <p:origin x="216" y="352"/>
      </p:cViewPr>
      <p:guideLst>
        <p:guide orient="horz" pos="2160"/>
        <p:guide pos="3864"/>
        <p:guide pos="4464"/>
        <p:guide pos="6408"/>
        <p:guide orient="horz" pos="288"/>
        <p:guide orient="horz" pos="3456"/>
      </p:guideLst>
    </p:cSldViewPr>
  </p:slideViewPr>
  <p:notesTextViewPr>
    <p:cViewPr>
      <p:scale>
        <a:sx n="100" d="100"/>
        <a:sy n="100" d="100"/>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21" Type="http://schemas.openxmlformats.org/officeDocument/2006/relationships/slide" Target="slides/slide13.xml"/><Relationship Id="rId34"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viewProps" Target="viewProps.xml"/><Relationship Id="rId8" Type="http://schemas.openxmlformats.org/officeDocument/2006/relationships/slideMaster" Target="slideMasters/slideMaster5.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sz="quarter"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61A2DE62-24B0-4972-852B-4785B8FCBE77}" type="datetimeFigureOut">
              <a:rPr lang="en-US"/>
              <a:pPr/>
              <a:t>7/7/24</a:t>
            </a:fld>
            <a:endParaRPr lang="en-US"/>
          </a:p>
        </p:txBody>
      </p:sp>
      <p:sp>
        <p:nvSpPr>
          <p:cNvPr id="4" name="Footer Placeholder 3"/>
          <p:cNvSpPr>
            <a:spLocks noGrp="1"/>
          </p:cNvSpPr>
          <p:nvPr>
            <p:ph type="ftr" sz="quarter" idx="2"/>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603F1684-B626-4C74-9731-CBE8CE5003E4}" type="slidenum">
              <a:rPr lang="en-US"/>
              <a:pPr/>
              <a:t>‹#›</a:t>
            </a:fld>
            <a:endParaRPr lang="en-US"/>
          </a:p>
        </p:txBody>
      </p:sp>
    </p:spTree>
    <p:extLst>
      <p:ext uri="{BB962C8B-B14F-4D97-AF65-F5344CB8AC3E}">
        <p14:creationId xmlns:p14="http://schemas.microsoft.com/office/powerpoint/2010/main" val="362965369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jpeg>
</file>

<file path=ppt/media/image11.jpeg>
</file>

<file path=ppt/media/image12.png>
</file>

<file path=ppt/media/image13.png>
</file>

<file path=ppt/media/image14.jpg>
</file>

<file path=ppt/media/image15.jpg>
</file>

<file path=ppt/media/image16.png>
</file>

<file path=ppt/media/image17.png>
</file>

<file path=ppt/media/image18.jpg>
</file>

<file path=ppt/media/image19.gif>
</file>

<file path=ppt/media/image2.jpg>
</file>

<file path=ppt/media/image20.jpeg>
</file>

<file path=ppt/media/image21.jpeg>
</file>

<file path=ppt/media/image22.png>
</file>

<file path=ppt/media/image23.jpg>
</file>

<file path=ppt/media/image24.jpg>
</file>

<file path=ppt/media/image25.jpg>
</file>

<file path=ppt/media/image26.png>
</file>

<file path=ppt/media/image27.png>
</file>

<file path=ppt/media/image28.png>
</file>

<file path=ppt/media/image29.png>
</file>

<file path=ppt/media/image3.jpg>
</file>

<file path=ppt/media/image30.png>
</file>

<file path=ppt/media/image31.png>
</file>

<file path=ppt/media/image32.jpeg>
</file>

<file path=ppt/media/image33.jpeg>
</file>

<file path=ppt/media/image34.jpeg>
</file>

<file path=ppt/media/image35.png>
</file>

<file path=ppt/media/image36.jpeg>
</file>

<file path=ppt/media/image37.png>
</file>

<file path=ppt/media/image38.png>
</file>

<file path=ppt/media/image39.png>
</file>

<file path=ppt/media/image4.png>
</file>

<file path=ppt/media/image40.jpe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9ADC5788-3AFA-4451-BC67-BFEEAB944D67}" type="datetimeFigureOut">
              <a:rPr lang="en-US"/>
              <a:pPr/>
              <a:t>7/7/24</a:t>
            </a:fld>
            <a:endParaRPr lang="en-US"/>
          </a:p>
        </p:txBody>
      </p:sp>
      <p:sp>
        <p:nvSpPr>
          <p:cNvPr id="4" name="Slide Image Placeholder 3"/>
          <p:cNvSpPr>
            <a:spLocks noGrp="1" noRot="1" noChangeAspect="1"/>
          </p:cNvSpPr>
          <p:nvPr>
            <p:ph type="sldImg" idx="2"/>
          </p:nvPr>
        </p:nvSpPr>
        <p:spPr>
          <a:xfrm>
            <a:off x="-508000" y="903288"/>
            <a:ext cx="8026400" cy="45148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675" y="5719633"/>
            <a:ext cx="5607050" cy="5417409"/>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06A0A3C6-4E22-46FB-836F-CA2C48EC4DC1}" type="slidenum">
              <a:rPr lang="en-US"/>
              <a:pPr/>
              <a:t>‹#›</a:t>
            </a:fld>
            <a:endParaRPr lang="en-US"/>
          </a:p>
        </p:txBody>
      </p:sp>
    </p:spTree>
    <p:extLst>
      <p:ext uri="{BB962C8B-B14F-4D97-AF65-F5344CB8AC3E}">
        <p14:creationId xmlns:p14="http://schemas.microsoft.com/office/powerpoint/2010/main" val="204033704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normAutofit/>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11</a:t>
            </a:fld>
            <a:endParaRPr lang="en-US" dirty="0"/>
          </a:p>
        </p:txBody>
      </p:sp>
    </p:spTree>
    <p:extLst>
      <p:ext uri="{BB962C8B-B14F-4D97-AF65-F5344CB8AC3E}">
        <p14:creationId xmlns:p14="http://schemas.microsoft.com/office/powerpoint/2010/main" val="11863936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normAutofit/>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12</a:t>
            </a:fld>
            <a:endParaRPr lang="en-US" dirty="0"/>
          </a:p>
        </p:txBody>
      </p:sp>
    </p:spTree>
    <p:extLst>
      <p:ext uri="{BB962C8B-B14F-4D97-AF65-F5344CB8AC3E}">
        <p14:creationId xmlns:p14="http://schemas.microsoft.com/office/powerpoint/2010/main" val="223214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normAutofit/>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13</a:t>
            </a:fld>
            <a:endParaRPr lang="en-US" dirty="0"/>
          </a:p>
        </p:txBody>
      </p:sp>
    </p:spTree>
    <p:extLst>
      <p:ext uri="{BB962C8B-B14F-4D97-AF65-F5344CB8AC3E}">
        <p14:creationId xmlns:p14="http://schemas.microsoft.com/office/powerpoint/2010/main" val="662416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normAutofit/>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2217418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normAutofit/>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2161021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normAutofit/>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16</a:t>
            </a:fld>
            <a:endParaRPr lang="en-US" dirty="0"/>
          </a:p>
        </p:txBody>
      </p:sp>
    </p:spTree>
    <p:extLst>
      <p:ext uri="{BB962C8B-B14F-4D97-AF65-F5344CB8AC3E}">
        <p14:creationId xmlns:p14="http://schemas.microsoft.com/office/powerpoint/2010/main" val="2576344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C8761E-7AF5-3446-9B62-04D975AECC52}" type="slidenum">
              <a:rPr lang="en-US" smtClean="0"/>
              <a:t>17</a:t>
            </a:fld>
            <a:endParaRPr lang="en-US"/>
          </a:p>
        </p:txBody>
      </p:sp>
    </p:spTree>
    <p:extLst>
      <p:ext uri="{BB962C8B-B14F-4D97-AF65-F5344CB8AC3E}">
        <p14:creationId xmlns:p14="http://schemas.microsoft.com/office/powerpoint/2010/main" val="917882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609602" y="3200405"/>
            <a:ext cx="9144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609600" y="1924055"/>
            <a:ext cx="9144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a:t>
            </a:fld>
            <a:endParaRPr lang="en-US" dirty="0"/>
          </a:p>
        </p:txBody>
      </p:sp>
      <p:sp>
        <p:nvSpPr>
          <p:cNvPr id="4" name="Footer Placeholder 3"/>
          <p:cNvSpPr>
            <a:spLocks noGrp="1"/>
          </p:cNvSpPr>
          <p:nvPr userDrawn="1">
            <p:ph type="ftr" sz="quarter" idx="11"/>
          </p:nvPr>
        </p:nvSpPr>
        <p:spPr/>
        <p:txBody>
          <a:bodyPr/>
          <a:lstStyle/>
          <a:p>
            <a:r>
              <a:rPr lang="en-US"/>
              <a:t>File Name</a:t>
            </a:r>
            <a:endParaRPr lang="en-US" dirty="0"/>
          </a:p>
        </p:txBody>
      </p:sp>
      <p:sp>
        <p:nvSpPr>
          <p:cNvPr id="7" name="Text Placeholder 6"/>
          <p:cNvSpPr>
            <a:spLocks noGrp="1"/>
          </p:cNvSpPr>
          <p:nvPr>
            <p:ph type="body" sz="quarter" idx="13" hasCustomPrompt="1"/>
          </p:nvPr>
        </p:nvSpPr>
        <p:spPr>
          <a:xfrm>
            <a:off x="1" y="106998"/>
            <a:ext cx="12191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224210217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97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038313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762000"/>
          </a:xfrm>
        </p:spPr>
        <p:txBody>
          <a:bodyPr/>
          <a:lstStyle>
            <a:lvl1pPr>
              <a:defRPr sz="3600"/>
            </a:lvl1pPr>
          </a:lstStyle>
          <a:p>
            <a:r>
              <a:rPr lang="en-US" dirty="0"/>
              <a:t>Click to edit Master title style</a:t>
            </a:r>
          </a:p>
        </p:txBody>
      </p:sp>
      <p:sp>
        <p:nvSpPr>
          <p:cNvPr id="3" name="Content Placeholder 2"/>
          <p:cNvSpPr>
            <a:spLocks noGrp="1"/>
          </p:cNvSpPr>
          <p:nvPr>
            <p:ph idx="1"/>
          </p:nvPr>
        </p:nvSpPr>
        <p:spPr>
          <a:xfrm>
            <a:off x="1828800" y="1524000"/>
            <a:ext cx="8534400" cy="4724400"/>
          </a:xfrm>
          <a:solidFill>
            <a:schemeClr val="accent6">
              <a:lumMod val="50000"/>
              <a:alpha val="45000"/>
            </a:schemeClr>
          </a:solidFill>
        </p:spPr>
        <p:txBody>
          <a:bodyPr/>
          <a:lstStyle>
            <a:lvl1pPr>
              <a:buClr>
                <a:srgbClr val="00B0F0"/>
              </a:buClr>
              <a:buSzPct val="120000"/>
              <a:buFont typeface="Arial" pitchFamily="34" charset="0"/>
              <a:buChar char="•"/>
              <a:defRPr sz="2000"/>
            </a:lvl1pPr>
            <a:lvl2pPr>
              <a:buSzPct val="120000"/>
              <a:buFont typeface="Arial" pitchFamily="34" charset="0"/>
              <a:buChar char="•"/>
              <a:defRPr sz="1800"/>
            </a:lvl2pPr>
            <a:lvl3pPr>
              <a:buClr>
                <a:srgbClr val="00B0F0"/>
              </a:buClr>
              <a:buSzPct val="120000"/>
              <a:buFont typeface="Arial" pitchFamily="34" charset="0"/>
              <a:buChar char="•"/>
              <a:defRPr sz="1600"/>
            </a:lvl3pPr>
            <a:lvl4pPr>
              <a:buFont typeface="Courier New" pitchFamily="49" charset="0"/>
              <a:buChar char="o"/>
              <a:defRPr sz="1400"/>
            </a:lvl4pPr>
            <a:lvl5pPr>
              <a:buClr>
                <a:srgbClr val="00B0F0"/>
              </a:buClr>
              <a:buFont typeface="Courier New" pitchFamily="49" charset="0"/>
              <a:buChar char="o"/>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09600" y="6400800"/>
            <a:ext cx="2844800" cy="320675"/>
          </a:xfrm>
        </p:spPr>
        <p:txBody>
          <a:bodyPr/>
          <a:lstStyle>
            <a:lvl1pPr>
              <a:defRPr/>
            </a:lvl1pPr>
          </a:lstStyle>
          <a:p>
            <a:fld id="{3C593294-CFC3-4F9B-9837-8137DD11B3FE}" type="datetime1">
              <a:rPr lang="en-US" smtClean="0"/>
              <a:pPr/>
              <a:t>7/7/24</a:t>
            </a:fld>
            <a:endParaRPr lang="en-US"/>
          </a:p>
        </p:txBody>
      </p:sp>
      <p:sp>
        <p:nvSpPr>
          <p:cNvPr id="5" name="Footer Placeholder 4"/>
          <p:cNvSpPr>
            <a:spLocks noGrp="1"/>
          </p:cNvSpPr>
          <p:nvPr>
            <p:ph type="ftr" sz="quarter" idx="11"/>
          </p:nvPr>
        </p:nvSpPr>
        <p:spPr>
          <a:xfrm>
            <a:off x="4165600" y="6400800"/>
            <a:ext cx="3860800" cy="320675"/>
          </a:xfrm>
        </p:spPr>
        <p:txBody>
          <a:bodyPr/>
          <a:lstStyle>
            <a:lvl1pPr>
              <a:defRPr/>
            </a:lvl1pPr>
          </a:lstStyle>
          <a:p>
            <a:endParaRPr lang="en-US" dirty="0"/>
          </a:p>
        </p:txBody>
      </p:sp>
      <p:sp>
        <p:nvSpPr>
          <p:cNvPr id="6" name="Slide Number Placeholder 5"/>
          <p:cNvSpPr>
            <a:spLocks noGrp="1"/>
          </p:cNvSpPr>
          <p:nvPr>
            <p:ph type="sldNum" sz="quarter" idx="12"/>
          </p:nvPr>
        </p:nvSpPr>
        <p:spPr>
          <a:xfrm>
            <a:off x="8737600" y="6400800"/>
            <a:ext cx="2844800" cy="320675"/>
          </a:xfrm>
        </p:spPr>
        <p:txBody>
          <a:bodyPr/>
          <a:lstStyle>
            <a:lvl1pPr>
              <a:defRPr/>
            </a:lvl1pPr>
          </a:lstStyle>
          <a:p>
            <a:fld id="{2D23EAB1-8EA4-4CE5-A8AE-9AB5B71DF111}" type="slidenum">
              <a:rPr lang="en-US"/>
              <a:pPr/>
              <a:t>‹#›</a:t>
            </a:fld>
            <a:endParaRPr lang="en-US"/>
          </a:p>
        </p:txBody>
      </p:sp>
    </p:spTree>
    <p:extLst>
      <p:ext uri="{BB962C8B-B14F-4D97-AF65-F5344CB8AC3E}">
        <p14:creationId xmlns:p14="http://schemas.microsoft.com/office/powerpoint/2010/main" val="35629727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237820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279750143"/>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0359619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3025742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906299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0041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3473780"/>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8000213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9633878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1004871777"/>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533561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9888713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4425902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7155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65380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3800186101"/>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422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327260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695697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45495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426906573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639574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jp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9.xml"/><Relationship Id="rId7"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10" Type="http://schemas.openxmlformats.org/officeDocument/2006/relationships/image" Target="../media/image6.png"/><Relationship Id="rId4" Type="http://schemas.openxmlformats.org/officeDocument/2006/relationships/slideLayout" Target="../slideLayouts/slideLayout16.xml"/><Relationship Id="rId9"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Placeholder 7">
            <a:extLst>
              <a:ext uri="{FF2B5EF4-FFF2-40B4-BE49-F238E27FC236}">
                <a16:creationId xmlns:a16="http://schemas.microsoft.com/office/drawing/2014/main" id="{C930DDFD-C2CD-854E-EAA8-FC5C400F36B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6284"/>
          <a:stretch/>
        </p:blipFill>
        <p:spPr>
          <a:xfrm>
            <a:off x="7149290" y="3082338"/>
            <a:ext cx="2150384" cy="2445851"/>
          </a:xfrm>
          <a:prstGeom prst="rect">
            <a:avLst/>
          </a:prstGeom>
          <a:ln w="19050">
            <a:solidFill>
              <a:schemeClr val="tx1"/>
            </a:solidFill>
          </a:ln>
        </p:spPr>
      </p:pic>
      <p:pic>
        <p:nvPicPr>
          <p:cNvPr id="7" name="Picture 6" descr="A body of water&#10;&#10;Description automatically generated">
            <a:extLst>
              <a:ext uri="{FF2B5EF4-FFF2-40B4-BE49-F238E27FC236}">
                <a16:creationId xmlns:a16="http://schemas.microsoft.com/office/drawing/2014/main" id="{8D345744-4BB6-A552-A696-3E29F74BAC85}"/>
              </a:ext>
            </a:extLst>
          </p:cNvPr>
          <p:cNvPicPr>
            <a:picLocks noChangeAspect="1"/>
          </p:cNvPicPr>
          <p:nvPr userDrawn="1"/>
        </p:nvPicPr>
        <p:blipFill rotWithShape="1">
          <a:blip r:embed="rId4"/>
          <a:srcRect l="16078" r="16094"/>
          <a:stretch/>
        </p:blipFill>
        <p:spPr>
          <a:xfrm>
            <a:off x="9299674" y="3081534"/>
            <a:ext cx="2433110" cy="2445849"/>
          </a:xfrm>
          <a:prstGeom prst="rect">
            <a:avLst/>
          </a:prstGeom>
          <a:ln w="19050">
            <a:solidFill>
              <a:schemeClr val="tx1"/>
            </a:solidFill>
          </a:ln>
        </p:spPr>
      </p:pic>
      <p:pic>
        <p:nvPicPr>
          <p:cNvPr id="5" name="Picture 4" descr="A picture containing tree, water, outdoor, nature&#10;&#10;Description automatically generated">
            <a:extLst>
              <a:ext uri="{FF2B5EF4-FFF2-40B4-BE49-F238E27FC236}">
                <a16:creationId xmlns:a16="http://schemas.microsoft.com/office/drawing/2014/main" id="{CC7E3D49-3990-21E2-46AF-4FE1C764392F}"/>
              </a:ext>
            </a:extLst>
          </p:cNvPr>
          <p:cNvPicPr>
            <a:picLocks noChangeAspect="1"/>
          </p:cNvPicPr>
          <p:nvPr userDrawn="1"/>
        </p:nvPicPr>
        <p:blipFill>
          <a:blip r:embed="rId5"/>
          <a:stretch>
            <a:fillRect/>
          </a:stretch>
        </p:blipFill>
        <p:spPr>
          <a:xfrm>
            <a:off x="7149290" y="516571"/>
            <a:ext cx="4583494" cy="2558088"/>
          </a:xfrm>
          <a:prstGeom prst="rect">
            <a:avLst/>
          </a:prstGeom>
          <a:ln w="19050">
            <a:solidFill>
              <a:schemeClr val="tx1"/>
            </a:solidFill>
          </a:ln>
        </p:spPr>
      </p:pic>
      <p:pic>
        <p:nvPicPr>
          <p:cNvPr id="2" name="Picture 1"/>
          <p:cNvPicPr>
            <a:picLocks noChangeAspect="1"/>
          </p:cNvPicPr>
          <p:nvPr userDrawn="1"/>
        </p:nvPicPr>
        <p:blipFill>
          <a:blip r:embed="rId6"/>
          <a:stretch>
            <a:fillRect/>
          </a:stretch>
        </p:blipFill>
        <p:spPr>
          <a:xfrm>
            <a:off x="0" y="0"/>
            <a:ext cx="12192000" cy="6858000"/>
          </a:xfrm>
          <a:prstGeom prst="rect">
            <a:avLst/>
          </a:prstGeom>
        </p:spPr>
      </p:pic>
      <p:sp>
        <p:nvSpPr>
          <p:cNvPr id="20" name="Footer Placeholder 19"/>
          <p:cNvSpPr>
            <a:spLocks noGrp="1"/>
          </p:cNvSpPr>
          <p:nvPr userDrawn="1">
            <p:ph type="ftr" sz="quarter" idx="3"/>
          </p:nvPr>
        </p:nvSpPr>
        <p:spPr>
          <a:xfrm>
            <a:off x="125346" y="6504409"/>
            <a:ext cx="4214284" cy="365125"/>
          </a:xfrm>
          <a:prstGeom prst="rect">
            <a:avLst/>
          </a:prstGeom>
        </p:spPr>
        <p:txBody>
          <a:bodyPr vert="horz" lIns="91440" tIns="45720" rIns="91440" bIns="45720" rtlCol="0" anchor="ctr"/>
          <a:lstStyle>
            <a:lvl1pPr algn="l">
              <a:defRPr sz="750">
                <a:solidFill>
                  <a:schemeClr val="bg1"/>
                </a:solidFill>
              </a:defRPr>
            </a:lvl1pPr>
          </a:lstStyle>
          <a:p>
            <a:r>
              <a:rPr lang="en-US"/>
              <a:t>File Name</a:t>
            </a:r>
            <a:endParaRPr lang="en-US" dirty="0"/>
          </a:p>
        </p:txBody>
      </p:sp>
      <p:sp>
        <p:nvSpPr>
          <p:cNvPr id="41" name="Title Placeholder 17"/>
          <p:cNvSpPr>
            <a:spLocks noGrp="1"/>
          </p:cNvSpPr>
          <p:nvPr userDrawn="1">
            <p:ph type="title"/>
          </p:nvPr>
        </p:nvSpPr>
        <p:spPr>
          <a:xfrm>
            <a:off x="654050" y="1606545"/>
            <a:ext cx="7984853" cy="12738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6" name="Text Placeholder 15"/>
          <p:cNvSpPr>
            <a:spLocks noGrp="1"/>
          </p:cNvSpPr>
          <p:nvPr userDrawn="1">
            <p:ph type="body" idx="1"/>
          </p:nvPr>
        </p:nvSpPr>
        <p:spPr>
          <a:xfrm>
            <a:off x="654050" y="2505109"/>
            <a:ext cx="7984853" cy="2781908"/>
          </a:xfrm>
          <a:prstGeom prst="rect">
            <a:avLst/>
          </a:prstGeom>
        </p:spPr>
        <p:txBody>
          <a:bodyPr vert="horz" lIns="91440" tIns="45720" rIns="91440" bIns="45720" rtlCol="0">
            <a:normAutofit/>
          </a:bodyPr>
          <a:lstStyle/>
          <a:p>
            <a:pPr lvl="0"/>
            <a:r>
              <a:rPr lang="en-US" dirty="0"/>
              <a:t>Click to edit Master text styles</a:t>
            </a:r>
          </a:p>
        </p:txBody>
      </p:sp>
      <p:sp>
        <p:nvSpPr>
          <p:cNvPr id="15" name="Slide Number Placeholder 5"/>
          <p:cNvSpPr>
            <a:spLocks noGrp="1"/>
          </p:cNvSpPr>
          <p:nvPr userDrawn="1">
            <p:ph type="sldNum" sz="quarter" idx="4"/>
          </p:nvPr>
        </p:nvSpPr>
        <p:spPr>
          <a:xfrm>
            <a:off x="11190668" y="6577159"/>
            <a:ext cx="977900" cy="365125"/>
          </a:xfrm>
          <a:prstGeom prst="rect">
            <a:avLst/>
          </a:prstGeom>
          <a:ln w="57150">
            <a:noFill/>
          </a:ln>
        </p:spPr>
        <p:txBody>
          <a:bodyPr/>
          <a:lstStyle>
            <a:lvl1pPr algn="r">
              <a:defRPr sz="900">
                <a:solidFill>
                  <a:schemeClr val="tx1">
                    <a:lumMod val="65000"/>
                    <a:lumOff val="35000"/>
                  </a:schemeClr>
                </a:solidFill>
                <a:latin typeface="+mn-lt"/>
              </a:defRPr>
            </a:lvl1pPr>
          </a:lstStyle>
          <a:p>
            <a:fld id="{0D0E9D3B-CB56-40AE-B0A9-8DA5E1AEFDB7}" type="slidenum">
              <a:rPr lang="en-US" smtClean="0"/>
              <a:pPr/>
              <a:t>‹#›</a:t>
            </a:fld>
            <a:endParaRPr lang="en-US" dirty="0"/>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87"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6224694" y="6442287"/>
            <a:ext cx="5567680" cy="246221"/>
          </a:xfrm>
          <a:prstGeom prst="rect">
            <a:avLst/>
          </a:prstGeom>
          <a:noFill/>
        </p:spPr>
        <p:txBody>
          <a:bodyPr wrap="square" rtlCol="0">
            <a:spAutoFit/>
          </a:bodyPr>
          <a:lstStyle/>
          <a:p>
            <a:pPr algn="r"/>
            <a:r>
              <a:rPr lang="en-US" sz="1000" i="1" dirty="0">
                <a:solidFill>
                  <a:prstClr val="black"/>
                </a:solidFill>
              </a:rPr>
              <a:t>DISCOVER  |  DEVELOP  |  DELIVER</a:t>
            </a:r>
          </a:p>
        </p:txBody>
      </p:sp>
    </p:spTree>
    <p:extLst>
      <p:ext uri="{BB962C8B-B14F-4D97-AF65-F5344CB8AC3E}">
        <p14:creationId xmlns:p14="http://schemas.microsoft.com/office/powerpoint/2010/main" val="2919789318"/>
      </p:ext>
    </p:extLst>
  </p:cSld>
  <p:clrMap bg1="lt1" tx1="dk1" bg2="lt2" tx2="dk2" accent1="accent1" accent2="accent2" accent3="accent3" accent4="accent4" accent5="accent5" accent6="accent6" hlink="hlink" folHlink="folHlink"/>
  <p:sldLayoutIdLst>
    <p:sldLayoutId id="2147484251" r:id="rId1"/>
  </p:sldLayoutIdLst>
  <p:hf hdr="0" dt="0"/>
  <p:txStyles>
    <p:titleStyle>
      <a:lvl1pPr algn="l" defTabSz="685800" rtl="0" eaLnBrk="1" latinLnBrk="0" hangingPunct="1">
        <a:lnSpc>
          <a:spcPct val="100000"/>
        </a:lnSpc>
        <a:spcBef>
          <a:spcPct val="0"/>
        </a:spcBef>
        <a:buNone/>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5ACBF0"/>
          </p15:clr>
        </p15:guide>
        <p15:guide id="2" pos="61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0" name="Rounded Rectangle 9">
            <a:extLst>
              <a:ext uri="{FF2B5EF4-FFF2-40B4-BE49-F238E27FC236}">
                <a16:creationId xmlns:a16="http://schemas.microsoft.com/office/drawing/2014/main" id="{4CAF9F99-F54C-A57F-DAA4-B479617EFA2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01046" y="6580037"/>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Tree>
    <p:extLst>
      <p:ext uri="{BB962C8B-B14F-4D97-AF65-F5344CB8AC3E}">
        <p14:creationId xmlns:p14="http://schemas.microsoft.com/office/powerpoint/2010/main" val="2080234048"/>
      </p:ext>
    </p:extLst>
  </p:cSld>
  <p:clrMap bg1="lt1" tx1="dk1" bg2="lt2" tx2="dk2" accent1="accent1" accent2="accent2" accent3="accent3" accent4="accent4" accent5="accent5" accent6="accent6" hlink="hlink" folHlink="folHlink"/>
  <p:sldLayoutIdLst>
    <p:sldLayoutId id="2147484302" r:id="rId1"/>
    <p:sldLayoutId id="2147484308" r:id="rId2"/>
    <p:sldLayoutId id="2147484316" r:id="rId3"/>
    <p:sldLayoutId id="2147484309" r:id="rId4"/>
    <p:sldLayoutId id="2147484310"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chemeClr val="tx1"/>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chemeClr val="tx1"/>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chemeClr val="tx1"/>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8"/>
          <a:stretch>
            <a:fillRect/>
          </a:stretch>
        </p:blipFill>
        <p:spPr>
          <a:xfrm>
            <a:off x="0" y="0"/>
            <a:ext cx="12192000" cy="6857999"/>
          </a:xfrm>
          <a:prstGeom prst="rect">
            <a:avLst/>
          </a:prstGeom>
        </p:spPr>
      </p:pic>
      <p:sp>
        <p:nvSpPr>
          <p:cNvPr id="11" name="Rounded Rectangle 10"/>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84570" y="6595360"/>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9"/>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Tree>
    <p:extLst>
      <p:ext uri="{BB962C8B-B14F-4D97-AF65-F5344CB8AC3E}">
        <p14:creationId xmlns:p14="http://schemas.microsoft.com/office/powerpoint/2010/main" val="799197940"/>
      </p:ext>
    </p:extLst>
  </p:cSld>
  <p:clrMap bg1="lt1" tx1="dk1" bg2="lt2" tx2="dk2" accent1="accent1" accent2="accent2" accent3="accent3" accent4="accent4" accent5="accent5" accent6="accent6" hlink="hlink" folHlink="folHlink"/>
  <p:sldLayoutIdLst>
    <p:sldLayoutId id="2147484312" r:id="rId1"/>
    <p:sldLayoutId id="2147484313" r:id="rId2"/>
    <p:sldLayoutId id="2147484314" r:id="rId3"/>
    <p:sldLayoutId id="2147484317" r:id="rId4"/>
    <p:sldLayoutId id="2147484315" r:id="rId5"/>
    <p:sldLayoutId id="2147484327" r:id="rId6"/>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C0E67D63-A09B-E760-5A10-8242BCEA7941}"/>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92808" y="6587122"/>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10"/>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Tree>
    <p:extLst>
      <p:ext uri="{BB962C8B-B14F-4D97-AF65-F5344CB8AC3E}">
        <p14:creationId xmlns:p14="http://schemas.microsoft.com/office/powerpoint/2010/main" val="3506813200"/>
      </p:ext>
    </p:extLst>
  </p:cSld>
  <p:clrMap bg1="lt1" tx1="dk1" bg2="lt2" tx2="dk2" accent1="accent1" accent2="accent2" accent3="accent3" accent4="accent4" accent5="accent5" accent6="accent6" hlink="hlink" folHlink="folHlink"/>
  <p:sldLayoutIdLst>
    <p:sldLayoutId id="2147484273" r:id="rId1"/>
    <p:sldLayoutId id="2147484279" r:id="rId2"/>
    <p:sldLayoutId id="2147484280" r:id="rId3"/>
    <p:sldLayoutId id="2147484281" r:id="rId4"/>
    <p:sldLayoutId id="2147484282" r:id="rId5"/>
    <p:sldLayoutId id="2147484283" r:id="rId6"/>
    <p:sldLayoutId id="2147484284"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5ACBF0"/>
          </p15:clr>
        </p15:guide>
        <p15:guide id="2" pos="7296"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24FCF4A6-EBC9-C2AC-2815-3FFFD71A1CF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217522"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pPr/>
              <a:t>‹#›</a:t>
            </a:fld>
            <a:endParaRPr lang="en-US" dirty="0"/>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solidFill>
                  <a:prstClr val="black"/>
                </a:solidFill>
              </a:rPr>
              <a:t>US Army Corps of Engineers  </a:t>
            </a:r>
            <a:r>
              <a:rPr lang="en-US" sz="1400" dirty="0">
                <a:solidFill>
                  <a:prstClr val="black"/>
                </a:solidFill>
                <a:sym typeface="Symbol" panose="05050102010706020507" pitchFamily="18" charset="2"/>
              </a:rPr>
              <a:t></a:t>
            </a:r>
            <a:r>
              <a:rPr lang="en-US" sz="1400" dirty="0">
                <a:solidFill>
                  <a:prstClr val="black"/>
                </a:solidFill>
              </a:rPr>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Tree>
    <p:extLst>
      <p:ext uri="{BB962C8B-B14F-4D97-AF65-F5344CB8AC3E}">
        <p14:creationId xmlns:p14="http://schemas.microsoft.com/office/powerpoint/2010/main" val="4238848521"/>
      </p:ext>
    </p:extLst>
  </p:cSld>
  <p:clrMap bg1="lt1" tx1="dk1" bg2="lt2" tx2="dk2" accent1="accent1" accent2="accent2" accent3="accent3" accent4="accent4" accent5="accent5" accent6="accent6" hlink="hlink" folHlink="folHlink"/>
  <p:sldLayoutIdLst>
    <p:sldLayoutId id="2147484320" r:id="rId1"/>
    <p:sldLayoutId id="2147484321" r:id="rId2"/>
    <p:sldLayoutId id="2147484322" r:id="rId3"/>
    <p:sldLayoutId id="2147484323" r:id="rId4"/>
    <p:sldLayoutId id="2147484324" r:id="rId5"/>
    <p:sldLayoutId id="2147484325" r:id="rId6"/>
    <p:sldLayoutId id="2147484326"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jpeg"/></Relationships>
</file>

<file path=ppt/slides/_rels/slide1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4.jpg"/></Relationships>
</file>

<file path=ppt/slides/_rels/slide1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environmentalsystems#applications"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32.jpe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33.jpeg"/><Relationship Id="rId7" Type="http://schemas.openxmlformats.org/officeDocument/2006/relationships/image" Target="../media/image36.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hyperlink" Target="Edited%20Files/framer%20c:/scott/movies/vel95.rm" TargetMode="External"/><Relationship Id="rId4" Type="http://schemas.openxmlformats.org/officeDocument/2006/relationships/image" Target="../media/image34.jpeg"/></Relationships>
</file>

<file path=ppt/slides/_rels/slide19.xml.rels><?xml version="1.0" encoding="UTF-8" standalone="yes"?>
<Relationships xmlns="http://schemas.openxmlformats.org/package/2006/relationships"><Relationship Id="rId3" Type="http://schemas.openxmlformats.org/officeDocument/2006/relationships/image" Target="../media/image33.jpeg"/><Relationship Id="rId7" Type="http://schemas.openxmlformats.org/officeDocument/2006/relationships/image" Target="../media/image36.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hyperlink" Target="Edited%20Files/framer%20c:/scott/movies/vel95.rm" TargetMode="External"/><Relationship Id="rId4" Type="http://schemas.openxmlformats.org/officeDocument/2006/relationships/image" Target="../media/image34.jpeg"/></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5.jp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4.jp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9.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09603" y="3007870"/>
            <a:ext cx="7652082" cy="2350387"/>
          </a:xfrm>
        </p:spPr>
        <p:txBody>
          <a:bodyPr>
            <a:spAutoFit/>
          </a:bodyPr>
          <a:lstStyle/>
          <a:p>
            <a:r>
              <a:rPr lang="en-US" sz="1800" dirty="0">
                <a:solidFill>
                  <a:schemeClr val="bg1"/>
                </a:solidFill>
              </a:rPr>
              <a:t>Todd Steissberg, PhD, PE</a:t>
            </a:r>
          </a:p>
          <a:p>
            <a:r>
              <a:rPr lang="en-US" sz="1800" dirty="0">
                <a:solidFill>
                  <a:schemeClr val="bg1"/>
                </a:solidFill>
              </a:rPr>
              <a:t>U.S. Army Engineer Research and Development Center, Environmental Laboratory</a:t>
            </a:r>
          </a:p>
          <a:p>
            <a:endParaRPr lang="en-US" sz="1800" dirty="0">
              <a:solidFill>
                <a:schemeClr val="bg1"/>
              </a:solidFill>
            </a:endParaRPr>
          </a:p>
          <a:p>
            <a:r>
              <a:rPr lang="en-US" sz="1800">
                <a:solidFill>
                  <a:schemeClr val="bg1"/>
                </a:solidFill>
              </a:rPr>
              <a:t>CE-QUAL-W2 Workshop, 2024</a:t>
            </a:r>
            <a:endParaRPr lang="en-US" sz="1800" dirty="0">
              <a:solidFill>
                <a:schemeClr val="bg1"/>
              </a:solidFill>
            </a:endParaRPr>
          </a:p>
          <a:p>
            <a:endParaRPr lang="en-US" sz="1800" dirty="0">
              <a:solidFill>
                <a:schemeClr val="bg1"/>
              </a:solidFill>
            </a:endParaRPr>
          </a:p>
          <a:p>
            <a:r>
              <a:rPr lang="en-US" sz="1800" dirty="0">
                <a:solidFill>
                  <a:schemeClr val="bg1"/>
                </a:solidFill>
              </a:rPr>
              <a:t>July 08 – 09, 2024</a:t>
            </a:r>
          </a:p>
        </p:txBody>
      </p:sp>
      <p:sp>
        <p:nvSpPr>
          <p:cNvPr id="2" name="Title 1"/>
          <p:cNvSpPr>
            <a:spLocks noGrp="1"/>
          </p:cNvSpPr>
          <p:nvPr>
            <p:ph type="title"/>
          </p:nvPr>
        </p:nvSpPr>
        <p:spPr>
          <a:xfrm>
            <a:off x="609600" y="1724129"/>
            <a:ext cx="7182678" cy="577850"/>
          </a:xfrm>
        </p:spPr>
        <p:txBody>
          <a:bodyPr wrap="square">
            <a:spAutoFit/>
          </a:bodyPr>
          <a:lstStyle/>
          <a:p>
            <a:pPr>
              <a:lnSpc>
                <a:spcPct val="150000"/>
              </a:lnSpc>
            </a:pPr>
            <a:r>
              <a:rPr lang="en-US" sz="2400" dirty="0"/>
              <a:t>Introduction to Modeling</a:t>
            </a:r>
          </a:p>
        </p:txBody>
      </p:sp>
      <p:sp>
        <p:nvSpPr>
          <p:cNvPr id="14339" name="Slide Number Placeholder 4"/>
          <p:cNvSpPr>
            <a:spLocks noGrp="1"/>
          </p:cNvSpPr>
          <p:nvPr>
            <p:ph type="sldNum" sz="quarter" idx="10"/>
          </p:nvPr>
        </p:nvSpPr>
        <p:spPr>
          <a:ln w="57150">
            <a:noFill/>
          </a:ln>
        </p:spPr>
        <p:txBody>
          <a:bodyPr/>
          <a:lstStyle/>
          <a:p>
            <a:fld id="{744B3473-5193-4AC1-9169-6977ADF2DCFC}" type="slidenum">
              <a:rPr lang="en-US"/>
              <a:pPr/>
              <a:t>1</a:t>
            </a:fld>
            <a:endParaRPr lang="en-US"/>
          </a:p>
        </p:txBody>
      </p:sp>
      <p:sp>
        <p:nvSpPr>
          <p:cNvPr id="6" name="Text Placeholder 5"/>
          <p:cNvSpPr>
            <a:spLocks noGrp="1"/>
          </p:cNvSpPr>
          <p:nvPr>
            <p:ph type="body" sz="quarter" idx="13"/>
          </p:nvPr>
        </p:nvSpPr>
        <p:spPr/>
        <p:txBody>
          <a:bodyPr/>
          <a:lstStyle/>
          <a:p>
            <a:r>
              <a:rPr lang="en-US" dirty="0">
                <a:solidFill>
                  <a:schemeClr val="tx1"/>
                </a:solidFill>
              </a:rPr>
              <a:t>UNCLASSIFIED</a:t>
            </a:r>
          </a:p>
        </p:txBody>
      </p:sp>
      <p:sp>
        <p:nvSpPr>
          <p:cNvPr id="7" name="Text Placeholder 6"/>
          <p:cNvSpPr>
            <a:spLocks noGrp="1"/>
          </p:cNvSpPr>
          <p:nvPr>
            <p:ph type="body" sz="quarter" idx="14"/>
          </p:nvPr>
        </p:nvSpPr>
        <p:spPr/>
        <p:txBody>
          <a:bodyPr/>
          <a:lstStyle/>
          <a:p>
            <a:r>
              <a:rPr lang="en-US" dirty="0">
                <a:solidFill>
                  <a:schemeClr val="tx1"/>
                </a:solidFill>
              </a:rPr>
              <a:t>UNCLASSIFIED</a:t>
            </a:r>
          </a:p>
        </p:txBody>
      </p:sp>
      <p:pic>
        <p:nvPicPr>
          <p:cNvPr id="4" name="Picture 3" descr="A close up of a sign&#10;&#10;Description automatically generated">
            <a:extLst>
              <a:ext uri="{FF2B5EF4-FFF2-40B4-BE49-F238E27FC236}">
                <a16:creationId xmlns:a16="http://schemas.microsoft.com/office/drawing/2014/main" id="{10C40910-00AE-6440-ACEC-3894DE38F204}"/>
              </a:ext>
            </a:extLst>
          </p:cNvPr>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594346" y="5549256"/>
            <a:ext cx="873281" cy="856330"/>
          </a:xfrm>
          <a:prstGeom prst="rect">
            <a:avLst/>
          </a:prstGeom>
        </p:spPr>
      </p:pic>
      <p:grpSp>
        <p:nvGrpSpPr>
          <p:cNvPr id="5" name="Group 4">
            <a:extLst>
              <a:ext uri="{FF2B5EF4-FFF2-40B4-BE49-F238E27FC236}">
                <a16:creationId xmlns:a16="http://schemas.microsoft.com/office/drawing/2014/main" id="{D7057321-C3A6-7926-170E-F702A962F9EA}"/>
              </a:ext>
            </a:extLst>
          </p:cNvPr>
          <p:cNvGrpSpPr/>
          <p:nvPr/>
        </p:nvGrpSpPr>
        <p:grpSpPr>
          <a:xfrm>
            <a:off x="8261685" y="5635231"/>
            <a:ext cx="1162230" cy="1296087"/>
            <a:chOff x="8261685" y="5635231"/>
            <a:chExt cx="1162230" cy="1296087"/>
          </a:xfrm>
        </p:grpSpPr>
        <p:pic>
          <p:nvPicPr>
            <p:cNvPr id="8" name="Picture 7">
              <a:extLst>
                <a:ext uri="{FF2B5EF4-FFF2-40B4-BE49-F238E27FC236}">
                  <a16:creationId xmlns:a16="http://schemas.microsoft.com/office/drawing/2014/main" id="{CE37B727-BC12-E6CF-CBBD-8B9B88AC6447}"/>
                </a:ext>
              </a:extLst>
            </p:cNvPr>
            <p:cNvPicPr>
              <a:picLocks noChangeAspect="1"/>
            </p:cNvPicPr>
            <p:nvPr/>
          </p:nvPicPr>
          <p:blipFill rotWithShape="1">
            <a:blip r:embed="rId4"/>
            <a:srcRect b="13809"/>
            <a:stretch/>
          </p:blipFill>
          <p:spPr>
            <a:xfrm>
              <a:off x="8261685" y="5635231"/>
              <a:ext cx="1162230" cy="1296087"/>
            </a:xfrm>
            <a:prstGeom prst="rect">
              <a:avLst/>
            </a:prstGeom>
          </p:spPr>
        </p:pic>
        <p:sp>
          <p:nvSpPr>
            <p:cNvPr id="9" name="WordArt 3" descr="Environmental Systems &#10;Modeling Team">
              <a:extLst>
                <a:ext uri="{FF2B5EF4-FFF2-40B4-BE49-F238E27FC236}">
                  <a16:creationId xmlns:a16="http://schemas.microsoft.com/office/drawing/2014/main" id="{AD6A3A41-0AB3-76A3-A722-856568F87D58}"/>
                </a:ext>
              </a:extLst>
            </p:cNvPr>
            <p:cNvSpPr>
              <a:spLocks noChangeArrowheads="1" noChangeShapeType="1" noTextEdit="1"/>
            </p:cNvSpPr>
            <p:nvPr/>
          </p:nvSpPr>
          <p:spPr bwMode="auto">
            <a:xfrm>
              <a:off x="8261685" y="5785544"/>
              <a:ext cx="1056866" cy="280694"/>
            </a:xfrm>
            <a:prstGeom prst="rect">
              <a:avLst/>
            </a:prstGeom>
            <a:extLst>
              <a:ext uri="{AF507438-7753-43E0-B8FC-AC1667EBCBE1}">
                <a14:hiddenEffects xmlns:a14="http://schemas.microsoft.com/office/drawing/2010/main">
                  <a:effectLst/>
                </a14:hiddenEffects>
              </a:ext>
            </a:extLst>
          </p:spPr>
          <p:txBody>
            <a:bodyPr wrap="none" fromWordArt="1">
              <a:prstTxWarp prst="textArchUp">
                <a:avLst>
                  <a:gd name="adj" fmla="val 11218855"/>
                </a:avLst>
              </a:prstTxWarp>
            </a:bodyPr>
            <a:lstStyle/>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Environmental Systems</a:t>
              </a:r>
            </a:p>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Modeling Team</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Water Quality Modeling</a:t>
            </a:r>
          </a:p>
        </p:txBody>
      </p:sp>
      <p:sp>
        <p:nvSpPr>
          <p:cNvPr id="3" name="Content Placeholder 2"/>
          <p:cNvSpPr>
            <a:spLocks noGrp="1"/>
          </p:cNvSpPr>
          <p:nvPr>
            <p:ph idx="1"/>
          </p:nvPr>
        </p:nvSpPr>
        <p:spPr>
          <a:xfrm>
            <a:off x="406400" y="1032424"/>
            <a:ext cx="6040119" cy="5220664"/>
          </a:xfrm>
        </p:spPr>
        <p:txBody>
          <a:bodyPr/>
          <a:lstStyle/>
          <a:p>
            <a:pPr marL="228600" indent="-228600">
              <a:buClr>
                <a:schemeClr val="tx1"/>
              </a:buClr>
              <a:buFont typeface="Arial" panose="020B0604020202020204" pitchFamily="34" charset="0"/>
              <a:buChar char="•"/>
            </a:pPr>
            <a:r>
              <a:rPr lang="en-US" sz="1800" b="0" dirty="0">
                <a:solidFill>
                  <a:schemeClr val="tx1"/>
                </a:solidFill>
                <a:latin typeface="+mn-lt"/>
              </a:rPr>
              <a:t>Water quality modeling combines mathematical descriptions of the physical and biogeochemical processes </a:t>
            </a:r>
            <a:r>
              <a:rPr lang="en-US" b="0" dirty="0">
                <a:solidFill>
                  <a:schemeClr val="tx1"/>
                </a:solidFill>
                <a:latin typeface="+mn-lt"/>
              </a:rPr>
              <a:t>to characterize behavior of a waterbody or water resource. </a:t>
            </a:r>
          </a:p>
          <a:p>
            <a:pPr marL="228600" indent="-228600">
              <a:buClr>
                <a:schemeClr val="tx1"/>
              </a:buClr>
              <a:buFont typeface="Arial" panose="020B0604020202020204" pitchFamily="34" charset="0"/>
              <a:buChar char="•"/>
            </a:pPr>
            <a:r>
              <a:rPr lang="en-US" b="0" dirty="0">
                <a:solidFill>
                  <a:schemeClr val="tx1"/>
                </a:solidFill>
                <a:latin typeface="+mn-lt"/>
              </a:rPr>
              <a:t>Water resource and water quality models have been developed to understand and predict the processes in reservoirs, rivers, and watershed runoff.</a:t>
            </a:r>
          </a:p>
          <a:p>
            <a:pPr marL="228600" indent="-228600">
              <a:buClr>
                <a:schemeClr val="tx1"/>
              </a:buClr>
              <a:buFont typeface="Arial" panose="020B0604020202020204" pitchFamily="34" charset="0"/>
              <a:buChar char="•"/>
            </a:pPr>
            <a:r>
              <a:rPr lang="en-US" sz="1800" b="0" dirty="0">
                <a:solidFill>
                  <a:schemeClr val="tx1"/>
                </a:solidFill>
                <a:latin typeface="+mn-lt"/>
              </a:rPr>
              <a:t>The following </a:t>
            </a:r>
            <a:r>
              <a:rPr lang="en-US" b="0" dirty="0">
                <a:solidFill>
                  <a:schemeClr val="tx1"/>
                </a:solidFill>
                <a:latin typeface="+mn-lt"/>
              </a:rPr>
              <a:t>fields comprise the body of knowledge required for accurate water quality modeling and analysis:</a:t>
            </a:r>
            <a:endParaRPr lang="en-US" sz="1800" b="0" dirty="0">
              <a:solidFill>
                <a:schemeClr val="tx1"/>
              </a:solidFill>
              <a:latin typeface="+mn-lt"/>
            </a:endParaRPr>
          </a:p>
          <a:p>
            <a:pPr marL="685800" lvl="1" indent="-228600">
              <a:buClr>
                <a:schemeClr val="tx1"/>
              </a:buClr>
            </a:pPr>
            <a:r>
              <a:rPr lang="en-US" b="0" dirty="0">
                <a:solidFill>
                  <a:schemeClr val="tx1"/>
                </a:solidFill>
                <a:latin typeface="+mn-lt"/>
              </a:rPr>
              <a:t>Hydrodynamics (physical limnology)</a:t>
            </a:r>
          </a:p>
          <a:p>
            <a:pPr marL="685800" lvl="1" indent="-228600">
              <a:buClr>
                <a:schemeClr val="tx1"/>
              </a:buClr>
            </a:pPr>
            <a:r>
              <a:rPr lang="en-US" b="0" dirty="0">
                <a:solidFill>
                  <a:schemeClr val="tx1"/>
                </a:solidFill>
                <a:latin typeface="+mn-lt"/>
              </a:rPr>
              <a:t>Meteorology</a:t>
            </a:r>
          </a:p>
          <a:p>
            <a:pPr marL="685800" lvl="1" indent="-228600">
              <a:buClr>
                <a:schemeClr val="tx1"/>
              </a:buClr>
            </a:pPr>
            <a:r>
              <a:rPr lang="en-US" b="0" dirty="0">
                <a:solidFill>
                  <a:schemeClr val="tx1"/>
                </a:solidFill>
                <a:latin typeface="+mn-lt"/>
              </a:rPr>
              <a:t>Aquatic chemistry (chemical limnology)</a:t>
            </a:r>
          </a:p>
          <a:p>
            <a:pPr marL="685800" lvl="1" indent="-228600">
              <a:buClr>
                <a:schemeClr val="tx1"/>
              </a:buClr>
            </a:pPr>
            <a:r>
              <a:rPr lang="en-US" b="0" dirty="0">
                <a:solidFill>
                  <a:schemeClr val="tx1"/>
                </a:solidFill>
                <a:latin typeface="+mn-lt"/>
              </a:rPr>
              <a:t>Aquatic biology (biological limnology)</a:t>
            </a:r>
          </a:p>
          <a:p>
            <a:pPr marL="685800" lvl="1" indent="-228600">
              <a:buClr>
                <a:schemeClr val="tx1"/>
              </a:buClr>
            </a:pPr>
            <a:r>
              <a:rPr lang="en-US" b="0" dirty="0">
                <a:solidFill>
                  <a:schemeClr val="tx1"/>
                </a:solidFill>
                <a:latin typeface="+mn-lt"/>
              </a:rPr>
              <a:t>Geology (sedimentation, sediment settling, resuspension, and transport)</a:t>
            </a:r>
          </a:p>
          <a:p>
            <a:pPr marL="685800" lvl="1" indent="-228600">
              <a:buClr>
                <a:schemeClr val="tx1"/>
              </a:buClr>
            </a:pPr>
            <a:r>
              <a:rPr lang="en-US" b="0" dirty="0">
                <a:solidFill>
                  <a:schemeClr val="tx1"/>
                </a:solidFill>
                <a:latin typeface="+mn-lt"/>
              </a:rPr>
              <a:t>Mathematics and numerical methods</a:t>
            </a:r>
          </a:p>
          <a:p>
            <a:pPr marL="685800" lvl="1" indent="-228600">
              <a:buClr>
                <a:schemeClr val="tx1"/>
              </a:buClr>
            </a:pPr>
            <a:r>
              <a:rPr lang="en-US" b="0" dirty="0">
                <a:solidFill>
                  <a:schemeClr val="tx1"/>
                </a:solidFill>
                <a:latin typeface="+mn-lt"/>
              </a:rPr>
              <a:t>Statistics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10</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grpSp>
        <p:nvGrpSpPr>
          <p:cNvPr id="10" name="Group 9">
            <a:extLst>
              <a:ext uri="{FF2B5EF4-FFF2-40B4-BE49-F238E27FC236}">
                <a16:creationId xmlns:a16="http://schemas.microsoft.com/office/drawing/2014/main" id="{8190BB8E-1AAD-2622-807C-BD18F48439F5}"/>
              </a:ext>
            </a:extLst>
          </p:cNvPr>
          <p:cNvGrpSpPr/>
          <p:nvPr/>
        </p:nvGrpSpPr>
        <p:grpSpPr>
          <a:xfrm>
            <a:off x="6479919" y="1180268"/>
            <a:ext cx="5190493" cy="4497464"/>
            <a:chOff x="4243393" y="2589079"/>
            <a:chExt cx="4748207" cy="4002965"/>
          </a:xfrm>
        </p:grpSpPr>
        <p:pic>
          <p:nvPicPr>
            <p:cNvPr id="11" name="Picture 10" descr="C:\Users\q0hectes\Desktop\WMIST Webinar Water Quality in HEC-ResSim and CWMS\images\02-br6-mehr-dam 90.jpg">
              <a:extLst>
                <a:ext uri="{FF2B5EF4-FFF2-40B4-BE49-F238E27FC236}">
                  <a16:creationId xmlns:a16="http://schemas.microsoft.com/office/drawing/2014/main" id="{A1FD1C6E-D933-DD7A-5708-446288C268D8}"/>
                </a:ext>
              </a:extLst>
            </p:cNvPr>
            <p:cNvPicPr>
              <a:picLocks noChangeAspect="1" noChangeArrowheads="1"/>
            </p:cNvPicPr>
            <p:nvPr/>
          </p:nvPicPr>
          <p:blipFill>
            <a:blip r:embed="rId3" cstate="print"/>
            <a:stretch>
              <a:fillRect/>
            </a:stretch>
          </p:blipFill>
          <p:spPr bwMode="auto">
            <a:xfrm>
              <a:off x="5693170" y="4378657"/>
              <a:ext cx="3222230" cy="2213387"/>
            </a:xfrm>
            <a:prstGeom prst="rect">
              <a:avLst/>
            </a:prstGeom>
            <a:noFill/>
            <a:ln w="12700">
              <a:noFill/>
            </a:ln>
          </p:spPr>
        </p:pic>
        <p:pic>
          <p:nvPicPr>
            <p:cNvPr id="12" name="Picture 11" descr="C:\Users\q0hectes\Desktop\WMIST Webinar Water Quality in HEC-ResSim and CWMS\images\RooseveltDam.jpg">
              <a:extLst>
                <a:ext uri="{FF2B5EF4-FFF2-40B4-BE49-F238E27FC236}">
                  <a16:creationId xmlns:a16="http://schemas.microsoft.com/office/drawing/2014/main" id="{BC2E5759-9677-98F4-B39E-6470FB249891}"/>
                </a:ext>
              </a:extLst>
            </p:cNvPr>
            <p:cNvPicPr>
              <a:picLocks noChangeAspect="1" noChangeArrowheads="1"/>
            </p:cNvPicPr>
            <p:nvPr/>
          </p:nvPicPr>
          <p:blipFill>
            <a:blip r:embed="rId4" cstate="print"/>
            <a:stretch>
              <a:fillRect/>
            </a:stretch>
          </p:blipFill>
          <p:spPr bwMode="auto">
            <a:xfrm>
              <a:off x="4243393" y="2635870"/>
              <a:ext cx="3106003" cy="2301922"/>
            </a:xfrm>
            <a:prstGeom prst="rect">
              <a:avLst/>
            </a:prstGeom>
            <a:noFill/>
            <a:ln w="12700">
              <a:noFill/>
            </a:ln>
          </p:spPr>
        </p:pic>
        <p:sp>
          <p:nvSpPr>
            <p:cNvPr id="13" name="TextBox 12">
              <a:extLst>
                <a:ext uri="{FF2B5EF4-FFF2-40B4-BE49-F238E27FC236}">
                  <a16:creationId xmlns:a16="http://schemas.microsoft.com/office/drawing/2014/main" id="{3E3C44E8-22D2-FD53-41BD-C836BC2C239D}"/>
                </a:ext>
              </a:extLst>
            </p:cNvPr>
            <p:cNvSpPr txBox="1"/>
            <p:nvPr/>
          </p:nvSpPr>
          <p:spPr>
            <a:xfrm>
              <a:off x="7373203" y="2589079"/>
              <a:ext cx="1618397" cy="584775"/>
            </a:xfrm>
            <a:prstGeom prst="rect">
              <a:avLst/>
            </a:prstGeom>
            <a:noFill/>
            <a:ln w="12700">
              <a:noFill/>
            </a:ln>
          </p:spPr>
          <p:txBody>
            <a:bodyPr wrap="square" rtlCol="0">
              <a:spAutoFit/>
            </a:bodyPr>
            <a:lstStyle/>
            <a:p>
              <a:r>
                <a:rPr lang="en-US" sz="1600" dirty="0">
                  <a:solidFill>
                    <a:srgbClr val="FF6600"/>
                  </a:solidFill>
                  <a:effectLst>
                    <a:outerShdw blurRad="38100" dist="38100" dir="2700000" algn="tl">
                      <a:srgbClr val="000000">
                        <a:alpha val="43137"/>
                      </a:srgbClr>
                    </a:outerShdw>
                  </a:effectLst>
                </a:rPr>
                <a:t>Flows influence water quality</a:t>
              </a:r>
            </a:p>
          </p:txBody>
        </p:sp>
        <p:sp>
          <p:nvSpPr>
            <p:cNvPr id="14" name="TextBox 13">
              <a:extLst>
                <a:ext uri="{FF2B5EF4-FFF2-40B4-BE49-F238E27FC236}">
                  <a16:creationId xmlns:a16="http://schemas.microsoft.com/office/drawing/2014/main" id="{FCCD6219-52A1-F0E2-8EB5-1A95C3FCD6D0}"/>
                </a:ext>
              </a:extLst>
            </p:cNvPr>
            <p:cNvSpPr txBox="1"/>
            <p:nvPr/>
          </p:nvSpPr>
          <p:spPr>
            <a:xfrm>
              <a:off x="7373203" y="4378657"/>
              <a:ext cx="1542197" cy="830997"/>
            </a:xfrm>
            <a:prstGeom prst="rect">
              <a:avLst/>
            </a:prstGeom>
            <a:noFill/>
            <a:ln w="12700">
              <a:noFill/>
            </a:ln>
          </p:spPr>
          <p:txBody>
            <a:bodyPr wrap="square" rtlCol="0">
              <a:spAutoFit/>
            </a:bodyPr>
            <a:lstStyle/>
            <a:p>
              <a:r>
                <a:rPr lang="en-US" sz="1600" dirty="0">
                  <a:solidFill>
                    <a:srgbClr val="FF6600"/>
                  </a:solidFill>
                  <a:effectLst>
                    <a:outerShdw blurRad="38100" dist="38100" dir="2700000" algn="tl">
                      <a:srgbClr val="000000">
                        <a:alpha val="43137"/>
                      </a:srgbClr>
                    </a:outerShdw>
                  </a:effectLst>
                </a:rPr>
                <a:t>Water quality must influence flows</a:t>
              </a:r>
            </a:p>
          </p:txBody>
        </p:sp>
        <p:sp>
          <p:nvSpPr>
            <p:cNvPr id="15" name="Down Arrow 14">
              <a:extLst>
                <a:ext uri="{FF2B5EF4-FFF2-40B4-BE49-F238E27FC236}">
                  <a16:creationId xmlns:a16="http://schemas.microsoft.com/office/drawing/2014/main" id="{54E245B3-7DE0-0C00-4D58-84AE164DC544}"/>
                </a:ext>
              </a:extLst>
            </p:cNvPr>
            <p:cNvSpPr/>
            <p:nvPr/>
          </p:nvSpPr>
          <p:spPr>
            <a:xfrm>
              <a:off x="7816483" y="3160709"/>
              <a:ext cx="562970" cy="1194549"/>
            </a:xfrm>
            <a:prstGeom prst="downArrow">
              <a:avLst/>
            </a:prstGeom>
            <a:blipFill>
              <a:blip r:embed="rId5"/>
              <a:stretch>
                <a:fillRect/>
              </a:stretch>
            </a:bli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81493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effectLst/>
                <a:latin typeface="+mj-lt"/>
              </a:rPr>
              <a:t>Benefits of Water Quality Modeling</a:t>
            </a:r>
            <a:endParaRPr lang="en-US" sz="1600" dirty="0">
              <a:solidFill>
                <a:schemeClr val="tx1"/>
              </a:solidFill>
              <a:effectLst/>
              <a:latin typeface="+mj-lt"/>
            </a:endParaRPr>
          </a:p>
        </p:txBody>
      </p:sp>
      <p:sp>
        <p:nvSpPr>
          <p:cNvPr id="7" name="Content Placeholder 4"/>
          <p:cNvSpPr>
            <a:spLocks noGrp="1"/>
          </p:cNvSpPr>
          <p:nvPr>
            <p:ph idx="1"/>
          </p:nvPr>
        </p:nvSpPr>
        <p:spPr>
          <a:xfrm>
            <a:off x="406401" y="1081093"/>
            <a:ext cx="7532744" cy="5126523"/>
          </a:xfrm>
          <a:noFill/>
          <a:ln w="9525">
            <a:noFill/>
            <a:miter lim="800000"/>
            <a:headEnd/>
            <a:tailEnd/>
          </a:ln>
        </p:spPr>
        <p:txBody>
          <a:bodyPr vert="horz" wrap="square" lIns="91440" tIns="45720" rIns="91440" bIns="45720" numCol="1" anchor="t" anchorCtr="0" compatLnSpc="1">
            <a:prstTxWarp prst="textNoShape">
              <a:avLst/>
            </a:prstTxWarp>
          </a:bodyPr>
          <a:lstStyle/>
          <a:p>
            <a:pPr marL="228600" indent="-228600">
              <a:buClr>
                <a:schemeClr val="tx1"/>
              </a:buClr>
              <a:buFont typeface="Arial" panose="020B0604020202020204" pitchFamily="34" charset="0"/>
              <a:buChar char="•"/>
            </a:pPr>
            <a:r>
              <a:rPr lang="en-US" b="0" dirty="0">
                <a:solidFill>
                  <a:schemeClr val="tx1"/>
                </a:solidFill>
                <a:latin typeface="+mn-lt"/>
              </a:rPr>
              <a:t>Interpolation</a:t>
            </a:r>
          </a:p>
          <a:p>
            <a:pPr marL="685800" lvl="1" indent="-228600">
              <a:buClr>
                <a:schemeClr val="tx1"/>
              </a:buClr>
            </a:pPr>
            <a:r>
              <a:rPr lang="en-US" b="0" dirty="0">
                <a:solidFill>
                  <a:schemeClr val="tx1"/>
                </a:solidFill>
                <a:latin typeface="+mn-lt"/>
              </a:rPr>
              <a:t>Observed data is sparse in space and time.</a:t>
            </a:r>
          </a:p>
          <a:p>
            <a:pPr marL="685800" lvl="1" indent="-228600">
              <a:buClr>
                <a:schemeClr val="tx1"/>
              </a:buClr>
            </a:pPr>
            <a:r>
              <a:rPr lang="en-US" b="0" dirty="0">
                <a:solidFill>
                  <a:schemeClr val="tx1"/>
                </a:solidFill>
                <a:latin typeface="+mn-lt"/>
              </a:rPr>
              <a:t>Interpolation addresses questions like:</a:t>
            </a:r>
          </a:p>
          <a:p>
            <a:pPr marL="1143000" lvl="2" indent="-228600">
              <a:buClr>
                <a:schemeClr val="tx1"/>
              </a:buClr>
              <a:buSzPct val="50000"/>
            </a:pPr>
            <a:r>
              <a:rPr lang="en-US" sz="1800" b="0" dirty="0">
                <a:solidFill>
                  <a:schemeClr val="tx1"/>
                </a:solidFill>
                <a:latin typeface="+mn-lt"/>
              </a:rPr>
              <a:t>Where are the best locations for sampling?</a:t>
            </a:r>
          </a:p>
          <a:p>
            <a:pPr marL="1143000" lvl="2" indent="-228600">
              <a:buClr>
                <a:schemeClr val="tx1"/>
              </a:buClr>
              <a:buSzPct val="50000"/>
            </a:pPr>
            <a:r>
              <a:rPr lang="en-US" sz="1800" b="0" dirty="0">
                <a:solidFill>
                  <a:schemeClr val="tx1"/>
                </a:solidFill>
                <a:latin typeface="+mn-lt"/>
              </a:rPr>
              <a:t>Where are the most severe water quality problems occurring?</a:t>
            </a:r>
          </a:p>
          <a:p>
            <a:pPr marL="228600" indent="-228600">
              <a:buClr>
                <a:schemeClr val="tx1"/>
              </a:buClr>
              <a:buFont typeface="Arial" panose="020B0604020202020204" pitchFamily="34" charset="0"/>
              <a:buChar char="•"/>
            </a:pPr>
            <a:r>
              <a:rPr lang="en-US" b="0" dirty="0">
                <a:solidFill>
                  <a:schemeClr val="tx1"/>
                </a:solidFill>
                <a:latin typeface="+mn-lt"/>
              </a:rPr>
              <a:t>Extrapolation</a:t>
            </a:r>
          </a:p>
          <a:p>
            <a:pPr marL="685800" lvl="1" indent="-228600">
              <a:buClr>
                <a:schemeClr val="tx1"/>
              </a:buClr>
            </a:pPr>
            <a:r>
              <a:rPr lang="en-US" b="0" dirty="0">
                <a:solidFill>
                  <a:schemeClr val="tx1"/>
                </a:solidFill>
                <a:latin typeface="+mn-lt"/>
                <a:ea typeface="ＭＳ Ｐゴシック" charset="0"/>
              </a:rPr>
              <a:t>Forecast water quality in the future.</a:t>
            </a:r>
          </a:p>
          <a:p>
            <a:pPr marL="685800" lvl="1" indent="-228600">
              <a:buClr>
                <a:schemeClr val="tx1"/>
              </a:buClr>
            </a:pPr>
            <a:r>
              <a:rPr lang="en-US" b="0" dirty="0">
                <a:solidFill>
                  <a:schemeClr val="tx1"/>
                </a:solidFill>
                <a:latin typeface="+mn-lt"/>
                <a:ea typeface="ＭＳ Ｐゴシック" charset="0"/>
              </a:rPr>
              <a:t>Predict water quality for different water management scenarios</a:t>
            </a:r>
          </a:p>
          <a:p>
            <a:pPr marL="685800" lvl="1" indent="-228600">
              <a:buClr>
                <a:schemeClr val="tx1"/>
              </a:buClr>
            </a:pPr>
            <a:r>
              <a:rPr lang="en-US" b="0" dirty="0">
                <a:solidFill>
                  <a:schemeClr val="tx1"/>
                </a:solidFill>
                <a:latin typeface="+mn-lt"/>
                <a:ea typeface="ＭＳ Ｐゴシック" charset="0"/>
              </a:rPr>
              <a:t>Extrapolation answers questions like:</a:t>
            </a:r>
          </a:p>
          <a:p>
            <a:pPr marL="1143000" lvl="2" indent="-228600">
              <a:buClr>
                <a:schemeClr val="tx1"/>
              </a:buClr>
              <a:buSzPct val="50000"/>
            </a:pPr>
            <a:r>
              <a:rPr lang="en-US" sz="1800" b="0" dirty="0">
                <a:solidFill>
                  <a:schemeClr val="tx1"/>
                </a:solidFill>
                <a:latin typeface="+mn-lt"/>
                <a:ea typeface="ＭＳ Ｐゴシック" charset="0"/>
              </a:rPr>
              <a:t>How will the watershed function under different climate forcing conditions?</a:t>
            </a:r>
          </a:p>
          <a:p>
            <a:pPr marL="1143000" lvl="2" indent="-228600">
              <a:buClr>
                <a:schemeClr val="tx1"/>
              </a:buClr>
              <a:buSzPct val="50000"/>
            </a:pPr>
            <a:r>
              <a:rPr lang="en-US" sz="1800" b="0" dirty="0">
                <a:solidFill>
                  <a:schemeClr val="tx1"/>
                </a:solidFill>
                <a:latin typeface="+mn-lt"/>
                <a:ea typeface="ＭＳ Ｐゴシック" charset="0"/>
              </a:rPr>
              <a:t>How will the ecosystem respond if flow allocations are changed, hydropower withdrawals increased, and releases altered to meet ecosystem restoration targets (e-flows)?</a:t>
            </a:r>
          </a:p>
          <a:p>
            <a:pPr marL="228600" indent="-228600">
              <a:buClr>
                <a:schemeClr val="tx1"/>
              </a:buClr>
              <a:buFont typeface="Arial" panose="020B0604020202020204" pitchFamily="34" charset="0"/>
              <a:buChar char="•"/>
            </a:pPr>
            <a:r>
              <a:rPr lang="en-US" b="0" dirty="0">
                <a:solidFill>
                  <a:schemeClr val="tx1"/>
                </a:solidFill>
                <a:latin typeface="+mn-lt"/>
              </a:rPr>
              <a:t>Improved understanding of the system.</a:t>
            </a:r>
          </a:p>
          <a:p>
            <a:pPr marL="914400" lvl="1" indent="-342900">
              <a:buClr>
                <a:schemeClr val="tx1"/>
              </a:buClr>
            </a:pPr>
            <a:endParaRPr lang="en-US" b="0" dirty="0">
              <a:solidFill>
                <a:schemeClr val="tx1"/>
              </a:solidFill>
              <a:latin typeface="+mn-lt"/>
            </a:endParaRPr>
          </a:p>
        </p:txBody>
      </p:sp>
      <p:pic>
        <p:nvPicPr>
          <p:cNvPr id="11" name="Picture 10" descr="A picture containing mountain, nature, outdoor, track&#10;&#10;Description automatically generated">
            <a:extLst>
              <a:ext uri="{FF2B5EF4-FFF2-40B4-BE49-F238E27FC236}">
                <a16:creationId xmlns:a16="http://schemas.microsoft.com/office/drawing/2014/main" id="{2A726859-C246-847E-0E07-D030B7E55184}"/>
              </a:ext>
            </a:extLst>
          </p:cNvPr>
          <p:cNvPicPr>
            <a:picLocks noChangeAspect="1"/>
          </p:cNvPicPr>
          <p:nvPr/>
        </p:nvPicPr>
        <p:blipFill>
          <a:blip r:embed="rId3"/>
          <a:stretch>
            <a:fillRect/>
          </a:stretch>
        </p:blipFill>
        <p:spPr>
          <a:xfrm>
            <a:off x="7985074" y="575308"/>
            <a:ext cx="3720967" cy="2418629"/>
          </a:xfrm>
          <a:prstGeom prst="rect">
            <a:avLst/>
          </a:prstGeom>
        </p:spPr>
      </p:pic>
      <p:sp>
        <p:nvSpPr>
          <p:cNvPr id="12" name="TextBox 11">
            <a:extLst>
              <a:ext uri="{FF2B5EF4-FFF2-40B4-BE49-F238E27FC236}">
                <a16:creationId xmlns:a16="http://schemas.microsoft.com/office/drawing/2014/main" id="{5C095B03-A60A-F54E-03DF-BE6B348B0B25}"/>
              </a:ext>
            </a:extLst>
          </p:cNvPr>
          <p:cNvSpPr txBox="1"/>
          <p:nvPr/>
        </p:nvSpPr>
        <p:spPr>
          <a:xfrm>
            <a:off x="7985074" y="5944771"/>
            <a:ext cx="3720966" cy="338554"/>
          </a:xfrm>
          <a:prstGeom prst="rect">
            <a:avLst/>
          </a:prstGeom>
          <a:noFill/>
        </p:spPr>
        <p:txBody>
          <a:bodyPr wrap="square" rtlCol="0">
            <a:spAutoFit/>
          </a:bodyPr>
          <a:lstStyle/>
          <a:p>
            <a:pPr algn="ctr"/>
            <a:r>
              <a:rPr lang="en-US" sz="1600" dirty="0"/>
              <a:t>Dworshak Dam, Idaho</a:t>
            </a:r>
          </a:p>
        </p:txBody>
      </p:sp>
      <p:pic>
        <p:nvPicPr>
          <p:cNvPr id="13" name="Picture 12" descr="A picture containing mountain, outdoor, nature&#10;&#10;Description automatically generated">
            <a:extLst>
              <a:ext uri="{FF2B5EF4-FFF2-40B4-BE49-F238E27FC236}">
                <a16:creationId xmlns:a16="http://schemas.microsoft.com/office/drawing/2014/main" id="{4730B0A3-EBD8-6CBF-E654-EE16712E62E1}"/>
              </a:ext>
            </a:extLst>
          </p:cNvPr>
          <p:cNvPicPr>
            <a:picLocks noChangeAspect="1"/>
          </p:cNvPicPr>
          <p:nvPr/>
        </p:nvPicPr>
        <p:blipFill>
          <a:blip r:embed="rId4"/>
          <a:stretch>
            <a:fillRect/>
          </a:stretch>
        </p:blipFill>
        <p:spPr>
          <a:xfrm>
            <a:off x="7985074" y="3348748"/>
            <a:ext cx="3720966" cy="2596023"/>
          </a:xfrm>
          <a:prstGeom prst="rect">
            <a:avLst/>
          </a:prstGeom>
        </p:spPr>
      </p:pic>
      <p:sp>
        <p:nvSpPr>
          <p:cNvPr id="14" name="TextBox 13">
            <a:extLst>
              <a:ext uri="{FF2B5EF4-FFF2-40B4-BE49-F238E27FC236}">
                <a16:creationId xmlns:a16="http://schemas.microsoft.com/office/drawing/2014/main" id="{4BCC7ED6-87BD-548D-8446-92AD185C2E29}"/>
              </a:ext>
            </a:extLst>
          </p:cNvPr>
          <p:cNvSpPr txBox="1"/>
          <p:nvPr/>
        </p:nvSpPr>
        <p:spPr>
          <a:xfrm>
            <a:off x="7991527" y="2962322"/>
            <a:ext cx="3720966" cy="338554"/>
          </a:xfrm>
          <a:prstGeom prst="rect">
            <a:avLst/>
          </a:prstGeom>
          <a:noFill/>
        </p:spPr>
        <p:txBody>
          <a:bodyPr wrap="square" rtlCol="0">
            <a:spAutoFit/>
          </a:bodyPr>
          <a:lstStyle/>
          <a:p>
            <a:pPr algn="ctr"/>
            <a:r>
              <a:rPr lang="en-US" sz="1600" dirty="0"/>
              <a:t>Detroit Dam, Oregon</a:t>
            </a:r>
          </a:p>
        </p:txBody>
      </p:sp>
    </p:spTree>
    <p:extLst>
      <p:ext uri="{BB962C8B-B14F-4D97-AF65-F5344CB8AC3E}">
        <p14:creationId xmlns:p14="http://schemas.microsoft.com/office/powerpoint/2010/main" val="1633652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effectLst/>
                <a:latin typeface="+mj-lt"/>
              </a:rPr>
              <a:t>Essence of Water Quality Modeling</a:t>
            </a:r>
            <a:endParaRPr lang="en-US" sz="1600" dirty="0">
              <a:solidFill>
                <a:schemeClr val="tx1"/>
              </a:solidFill>
              <a:effectLst/>
              <a:latin typeface="+mj-lt"/>
            </a:endParaRPr>
          </a:p>
        </p:txBody>
      </p:sp>
      <p:sp>
        <p:nvSpPr>
          <p:cNvPr id="7" name="Content Placeholder 4"/>
          <p:cNvSpPr>
            <a:spLocks noGrp="1"/>
          </p:cNvSpPr>
          <p:nvPr>
            <p:ph idx="1"/>
          </p:nvPr>
        </p:nvSpPr>
        <p:spPr>
          <a:xfrm>
            <a:off x="406401" y="1081093"/>
            <a:ext cx="7532744" cy="5126523"/>
          </a:xfrm>
          <a:noFill/>
          <a:ln w="9525">
            <a:noFill/>
            <a:miter lim="800000"/>
            <a:headEnd/>
            <a:tailEnd/>
          </a:ln>
        </p:spPr>
        <p:txBody>
          <a:bodyPr vert="horz" wrap="square" lIns="91440" tIns="45720" rIns="91440" bIns="45720" numCol="1" anchor="t" anchorCtr="0" compatLnSpc="1">
            <a:prstTxWarp prst="textNoShape">
              <a:avLst/>
            </a:prstTxWarp>
          </a:bodyPr>
          <a:lstStyle/>
          <a:p>
            <a:pPr marL="228600" indent="-228600">
              <a:buClr>
                <a:schemeClr val="tx1"/>
              </a:buClr>
              <a:buFont typeface="Arial" panose="020B0604020202020204" pitchFamily="34" charset="0"/>
              <a:buChar char="•"/>
            </a:pPr>
            <a:r>
              <a:rPr lang="en-US" b="0" dirty="0">
                <a:solidFill>
                  <a:schemeClr val="tx1"/>
                </a:solidFill>
                <a:latin typeface="+mn-lt"/>
              </a:rPr>
              <a:t>Purpose: The primary goal is to understand and predict how various factors, including pollution, land use, and climate change, impact water quality.</a:t>
            </a:r>
          </a:p>
          <a:p>
            <a:pPr marL="228600" indent="-228600">
              <a:buClr>
                <a:schemeClr val="tx1"/>
              </a:buClr>
              <a:buFont typeface="Arial" panose="020B0604020202020204" pitchFamily="34" charset="0"/>
              <a:buChar char="•"/>
            </a:pPr>
            <a:r>
              <a:rPr lang="en-US" b="0" dirty="0">
                <a:solidFill>
                  <a:schemeClr val="tx1"/>
                </a:solidFill>
                <a:latin typeface="+mn-lt"/>
              </a:rPr>
              <a:t>Simplifications: Models often use simplified representations of reality. This can include averaging data over time and space, using empirical relationships, or neglecting minor processes. Simplification helps in making models computationally feasible and easier to interpret.</a:t>
            </a:r>
          </a:p>
          <a:p>
            <a:pPr marL="800100" lvl="1" indent="-228600">
              <a:buClr>
                <a:schemeClr val="tx1"/>
              </a:buClr>
            </a:pPr>
            <a:r>
              <a:rPr lang="en-US" b="0" dirty="0">
                <a:solidFill>
                  <a:schemeClr val="tx1"/>
                </a:solidFill>
                <a:latin typeface="+mn-lt"/>
              </a:rPr>
              <a:t>We neglect the Coriolis force in reservoirs</a:t>
            </a:r>
          </a:p>
          <a:p>
            <a:pPr marL="800100" lvl="1" indent="-228600">
              <a:buClr>
                <a:schemeClr val="tx1"/>
              </a:buClr>
            </a:pPr>
            <a:r>
              <a:rPr lang="en-US" b="0" dirty="0">
                <a:solidFill>
                  <a:schemeClr val="tx1"/>
                </a:solidFill>
                <a:latin typeface="+mn-lt"/>
              </a:rPr>
              <a:t>We focus on gradually varied flow</a:t>
            </a:r>
          </a:p>
          <a:p>
            <a:pPr marL="228600" indent="-228600">
              <a:buClr>
                <a:schemeClr val="tx1"/>
              </a:buClr>
              <a:buFont typeface="Arial" panose="020B0604020202020204" pitchFamily="34" charset="0"/>
              <a:buChar char="•"/>
            </a:pPr>
            <a:r>
              <a:rPr lang="en-US" b="0" dirty="0">
                <a:solidFill>
                  <a:schemeClr val="tx1"/>
                </a:solidFill>
                <a:latin typeface="+mn-lt"/>
              </a:rPr>
              <a:t>Assumptions: Models rely on numerous assumptions to simplify the complex interactions within water bodies.</a:t>
            </a:r>
          </a:p>
          <a:p>
            <a:pPr marL="800100" lvl="1" indent="-228600">
              <a:buClr>
                <a:schemeClr val="tx1"/>
              </a:buClr>
            </a:pPr>
            <a:r>
              <a:rPr lang="en-US" b="0" dirty="0">
                <a:solidFill>
                  <a:schemeClr val="tx1"/>
                </a:solidFill>
                <a:latin typeface="+mn-lt"/>
              </a:rPr>
              <a:t>We may assume that a paper mill discharges continuously at their maximum permitted level</a:t>
            </a:r>
          </a:p>
          <a:p>
            <a:pPr marL="800100" lvl="1" indent="-228600">
              <a:buClr>
                <a:schemeClr val="tx1"/>
              </a:buClr>
            </a:pPr>
            <a:r>
              <a:rPr lang="en-US" b="0" dirty="0">
                <a:solidFill>
                  <a:schemeClr val="tx1"/>
                </a:solidFill>
                <a:latin typeface="+mn-lt"/>
              </a:rPr>
              <a:t>We assume that lateral variations in flow and WQ are small or unimportant to the overall project goals</a:t>
            </a:r>
          </a:p>
        </p:txBody>
      </p:sp>
      <p:pic>
        <p:nvPicPr>
          <p:cNvPr id="4" name="Picture 3" descr="A river with a waterfall&#10;&#10;Description automatically generated with medium confidence">
            <a:extLst>
              <a:ext uri="{FF2B5EF4-FFF2-40B4-BE49-F238E27FC236}">
                <a16:creationId xmlns:a16="http://schemas.microsoft.com/office/drawing/2014/main" id="{B6AD376F-D966-F595-B5E7-0D5B58E79BA6}"/>
              </a:ext>
            </a:extLst>
          </p:cNvPr>
          <p:cNvPicPr>
            <a:picLocks noChangeAspect="1"/>
          </p:cNvPicPr>
          <p:nvPr/>
        </p:nvPicPr>
        <p:blipFill>
          <a:blip r:embed="rId3"/>
          <a:stretch>
            <a:fillRect/>
          </a:stretch>
        </p:blipFill>
        <p:spPr>
          <a:xfrm>
            <a:off x="7928128" y="605929"/>
            <a:ext cx="3758931" cy="5638396"/>
          </a:xfrm>
          <a:prstGeom prst="rect">
            <a:avLst/>
          </a:prstGeom>
        </p:spPr>
      </p:pic>
    </p:spTree>
    <p:extLst>
      <p:ext uri="{BB962C8B-B14F-4D97-AF65-F5344CB8AC3E}">
        <p14:creationId xmlns:p14="http://schemas.microsoft.com/office/powerpoint/2010/main" val="8755096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effectLst/>
                <a:latin typeface="+mj-lt"/>
              </a:rPr>
              <a:t>Essence of Wate</a:t>
            </a:r>
            <a:r>
              <a:rPr lang="en-US" dirty="0">
                <a:solidFill>
                  <a:schemeClr val="tx1"/>
                </a:solidFill>
                <a:latin typeface="+mj-lt"/>
              </a:rPr>
              <a:t>r Quality </a:t>
            </a:r>
            <a:r>
              <a:rPr lang="en-US" dirty="0">
                <a:solidFill>
                  <a:schemeClr val="tx1"/>
                </a:solidFill>
                <a:effectLst/>
                <a:latin typeface="+mj-lt"/>
              </a:rPr>
              <a:t>Modeling</a:t>
            </a:r>
            <a:endParaRPr lang="en-US" sz="1600" dirty="0">
              <a:solidFill>
                <a:schemeClr val="tx1"/>
              </a:solidFill>
              <a:effectLst/>
              <a:latin typeface="+mj-lt"/>
            </a:endParaRPr>
          </a:p>
        </p:txBody>
      </p:sp>
      <p:sp>
        <p:nvSpPr>
          <p:cNvPr id="7" name="Content Placeholder 4"/>
          <p:cNvSpPr>
            <a:spLocks noGrp="1"/>
          </p:cNvSpPr>
          <p:nvPr>
            <p:ph idx="1"/>
          </p:nvPr>
        </p:nvSpPr>
        <p:spPr>
          <a:xfrm>
            <a:off x="406401" y="1081093"/>
            <a:ext cx="7532744" cy="5126523"/>
          </a:xfrm>
          <a:noFill/>
          <a:ln w="9525">
            <a:noFill/>
            <a:miter lim="800000"/>
            <a:headEnd/>
            <a:tailEnd/>
          </a:ln>
        </p:spPr>
        <p:txBody>
          <a:bodyPr vert="horz" wrap="square" lIns="91440" tIns="45720" rIns="91440" bIns="45720" numCol="1" anchor="t" anchorCtr="0" compatLnSpc="1">
            <a:prstTxWarp prst="textNoShape">
              <a:avLst/>
            </a:prstTxWarp>
          </a:bodyPr>
          <a:lstStyle/>
          <a:p>
            <a:pPr marL="228600" indent="-228600">
              <a:buClr>
                <a:schemeClr val="tx1"/>
              </a:buClr>
              <a:buFont typeface="Arial" panose="020B0604020202020204" pitchFamily="34" charset="0"/>
              <a:buChar char="•"/>
            </a:pPr>
            <a:r>
              <a:rPr lang="en-US" b="0" dirty="0">
                <a:solidFill>
                  <a:schemeClr val="tx1"/>
                </a:solidFill>
                <a:latin typeface="+mn-lt"/>
              </a:rPr>
              <a:t>Model Structure: Water quality models are typically structured into several components, including hydrodynamics (flow and transport processes), water quality constituents (e.g., nutrients, oxygen levels), and biological interactions (e.g., growth of algae). The structure and choice of model depend on the specific objectives and the scale of the study.</a:t>
            </a:r>
          </a:p>
          <a:p>
            <a:pPr marL="228600" indent="-228600">
              <a:buClr>
                <a:schemeClr val="tx1"/>
              </a:buClr>
              <a:buFont typeface="Arial" panose="020B0604020202020204" pitchFamily="34" charset="0"/>
              <a:buChar char="•"/>
            </a:pPr>
            <a:r>
              <a:rPr lang="en-US" b="0" dirty="0">
                <a:solidFill>
                  <a:schemeClr val="tx1"/>
                </a:solidFill>
                <a:latin typeface="+mn-lt"/>
              </a:rPr>
              <a:t>Data and Calibration: Accurate and extensive data are crucial for developing reliable models. For WQ modeling, this includes data on hydrology, meteorology, water chemistry, and biological communities. Models must be calibrated and validated against observed data to ensure their accuracy and predictive capability.</a:t>
            </a:r>
          </a:p>
          <a:p>
            <a:pPr marL="228600" indent="-228600">
              <a:buClr>
                <a:schemeClr val="tx1"/>
              </a:buClr>
              <a:buFont typeface="Arial" panose="020B0604020202020204" pitchFamily="34" charset="0"/>
              <a:buChar char="•"/>
            </a:pPr>
            <a:r>
              <a:rPr lang="en-US" b="0" dirty="0">
                <a:solidFill>
                  <a:schemeClr val="tx1"/>
                </a:solidFill>
                <a:latin typeface="+mn-lt"/>
              </a:rPr>
              <a:t>Uncertainty and Sensitivity: Uncertainty is inherent in modeling due to </a:t>
            </a:r>
            <a:r>
              <a:rPr lang="en-US" b="0" u="sng" dirty="0">
                <a:solidFill>
                  <a:schemeClr val="tx1"/>
                </a:solidFill>
                <a:latin typeface="+mn-lt"/>
              </a:rPr>
              <a:t>limited data</a:t>
            </a:r>
            <a:r>
              <a:rPr lang="en-US" b="0" dirty="0">
                <a:solidFill>
                  <a:schemeClr val="tx1"/>
                </a:solidFill>
                <a:latin typeface="+mn-lt"/>
              </a:rPr>
              <a:t>, assumptions, and simplifications. Sensitivity analysis helps in understanding how changes in model parameters affect outcomes, highlighting the most critical factors that influence water quality.</a:t>
            </a:r>
          </a:p>
        </p:txBody>
      </p:sp>
      <p:pic>
        <p:nvPicPr>
          <p:cNvPr id="4" name="Picture 3" descr="A river with a waterfall&#10;&#10;Description automatically generated with medium confidence">
            <a:extLst>
              <a:ext uri="{FF2B5EF4-FFF2-40B4-BE49-F238E27FC236}">
                <a16:creationId xmlns:a16="http://schemas.microsoft.com/office/drawing/2014/main" id="{B6AD376F-D966-F595-B5E7-0D5B58E79BA6}"/>
              </a:ext>
            </a:extLst>
          </p:cNvPr>
          <p:cNvPicPr>
            <a:picLocks noChangeAspect="1"/>
          </p:cNvPicPr>
          <p:nvPr/>
        </p:nvPicPr>
        <p:blipFill>
          <a:blip r:embed="rId3"/>
          <a:stretch>
            <a:fillRect/>
          </a:stretch>
        </p:blipFill>
        <p:spPr>
          <a:xfrm>
            <a:off x="7928128" y="605929"/>
            <a:ext cx="3758931" cy="5638396"/>
          </a:xfrm>
          <a:prstGeom prst="rect">
            <a:avLst/>
          </a:prstGeom>
        </p:spPr>
      </p:pic>
    </p:spTree>
    <p:extLst>
      <p:ext uri="{BB962C8B-B14F-4D97-AF65-F5344CB8AC3E}">
        <p14:creationId xmlns:p14="http://schemas.microsoft.com/office/powerpoint/2010/main" val="352718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lang="en-US" dirty="0">
                <a:solidFill>
                  <a:schemeClr val="tx1"/>
                </a:solidFill>
                <a:latin typeface="+mj-lt"/>
              </a:rPr>
              <a:t>Reservoir Processes and Zones</a:t>
            </a:r>
          </a:p>
        </p:txBody>
      </p:sp>
      <p:sp>
        <p:nvSpPr>
          <p:cNvPr id="7" name="Content Placeholder 4"/>
          <p:cNvSpPr>
            <a:spLocks noGrp="1"/>
          </p:cNvSpPr>
          <p:nvPr>
            <p:ph idx="1"/>
          </p:nvPr>
        </p:nvSpPr>
        <p:spPr>
          <a:xfrm>
            <a:off x="406401" y="1081094"/>
            <a:ext cx="4559300" cy="4862506"/>
          </a:xfrm>
          <a:noFill/>
          <a:ln w="9525">
            <a:noFill/>
            <a:miter lim="800000"/>
            <a:headEnd/>
            <a:tailEnd/>
          </a:ln>
        </p:spPr>
        <p:txBody>
          <a:bodyPr vert="horz" wrap="square" lIns="91440" tIns="45720" rIns="91440" bIns="45720" numCol="1" anchor="t" anchorCtr="0" compatLnSpc="1">
            <a:prstTxWarp prst="textNoShape">
              <a:avLst/>
            </a:prstTxWarp>
          </a:bodyPr>
          <a:lstStyle/>
          <a:p>
            <a:pPr marL="228600" indent="-228600">
              <a:buClr>
                <a:schemeClr val="tx1"/>
              </a:buClr>
              <a:buFont typeface="Arial" panose="020B0604020202020204" pitchFamily="34" charset="0"/>
              <a:buChar char="•"/>
            </a:pPr>
            <a:r>
              <a:rPr lang="en-US" b="0" dirty="0">
                <a:solidFill>
                  <a:schemeClr val="tx1"/>
                </a:solidFill>
                <a:latin typeface="+mn-lt"/>
              </a:rPr>
              <a:t>Riverine zone</a:t>
            </a:r>
          </a:p>
          <a:p>
            <a:pPr marL="685800" lvl="1" indent="-228600">
              <a:buClr>
                <a:schemeClr val="tx1"/>
              </a:buClr>
            </a:pPr>
            <a:r>
              <a:rPr lang="en-US" b="0" dirty="0">
                <a:solidFill>
                  <a:schemeClr val="tx1"/>
                </a:solidFill>
                <a:latin typeface="+mn-lt"/>
              </a:rPr>
              <a:t>River-like flows within channel</a:t>
            </a:r>
          </a:p>
          <a:p>
            <a:pPr marL="685800" lvl="1" indent="-228600">
              <a:buClr>
                <a:schemeClr val="tx1"/>
              </a:buClr>
            </a:pPr>
            <a:r>
              <a:rPr lang="en-US" b="0" dirty="0">
                <a:solidFill>
                  <a:schemeClr val="tx1"/>
                </a:solidFill>
                <a:latin typeface="+mn-lt"/>
              </a:rPr>
              <a:t>Minimum requirement: 1D river model (segments)</a:t>
            </a:r>
          </a:p>
          <a:p>
            <a:pPr marL="228600" indent="-228600">
              <a:buClr>
                <a:schemeClr val="tx1"/>
              </a:buClr>
              <a:buFont typeface="Arial" panose="020B0604020202020204" pitchFamily="34" charset="0"/>
              <a:buChar char="•"/>
            </a:pPr>
            <a:r>
              <a:rPr lang="en-US" b="0" dirty="0">
                <a:solidFill>
                  <a:schemeClr val="tx1"/>
                </a:solidFill>
                <a:latin typeface="+mn-lt"/>
              </a:rPr>
              <a:t>Lacustrine zone</a:t>
            </a:r>
          </a:p>
          <a:p>
            <a:pPr marL="685800" lvl="1" indent="-228600">
              <a:buClr>
                <a:schemeClr val="tx1"/>
              </a:buClr>
            </a:pPr>
            <a:r>
              <a:rPr lang="en-US" b="0" dirty="0">
                <a:solidFill>
                  <a:schemeClr val="tx1"/>
                </a:solidFill>
                <a:latin typeface="+mn-lt"/>
              </a:rPr>
              <a:t>Lake-like system, vertically stratified, slow flows</a:t>
            </a:r>
          </a:p>
          <a:p>
            <a:pPr marL="685800" lvl="1" indent="-228600">
              <a:buClr>
                <a:schemeClr val="tx1"/>
              </a:buClr>
            </a:pPr>
            <a:r>
              <a:rPr lang="en-US" b="0" dirty="0">
                <a:solidFill>
                  <a:schemeClr val="tx1"/>
                </a:solidFill>
                <a:latin typeface="+mn-lt"/>
              </a:rPr>
              <a:t>Minimum requirement: 1D reservoir model (layers)</a:t>
            </a:r>
          </a:p>
          <a:p>
            <a:pPr marL="228600" indent="-228600">
              <a:buClr>
                <a:schemeClr val="tx1"/>
              </a:buClr>
              <a:buFont typeface="Arial" panose="020B0604020202020204" pitchFamily="34" charset="0"/>
              <a:buChar char="•"/>
            </a:pPr>
            <a:r>
              <a:rPr lang="en-US" b="0" dirty="0">
                <a:solidFill>
                  <a:schemeClr val="tx1"/>
                </a:solidFill>
                <a:latin typeface="+mn-lt"/>
              </a:rPr>
              <a:t>Transition zone</a:t>
            </a:r>
          </a:p>
          <a:p>
            <a:pPr marL="685800" lvl="1" indent="-228600">
              <a:buClr>
                <a:schemeClr val="tx1"/>
              </a:buClr>
            </a:pPr>
            <a:r>
              <a:rPr lang="en-US" b="0" dirty="0">
                <a:solidFill>
                  <a:schemeClr val="tx1"/>
                </a:solidFill>
                <a:latin typeface="+mn-lt"/>
              </a:rPr>
              <a:t>Stratification and downstream flows important</a:t>
            </a:r>
          </a:p>
          <a:p>
            <a:pPr marL="685800" lvl="1" indent="-228600">
              <a:buClr>
                <a:schemeClr val="tx1"/>
              </a:buClr>
            </a:pPr>
            <a:r>
              <a:rPr lang="en-US" b="0" dirty="0">
                <a:solidFill>
                  <a:schemeClr val="tx1"/>
                </a:solidFill>
                <a:latin typeface="+mn-lt"/>
              </a:rPr>
              <a:t>Minimum requirement: 2D model (layers and segments)</a:t>
            </a:r>
          </a:p>
        </p:txBody>
      </p:sp>
      <p:sp>
        <p:nvSpPr>
          <p:cNvPr id="3" name="TextBox 2">
            <a:extLst>
              <a:ext uri="{FF2B5EF4-FFF2-40B4-BE49-F238E27FC236}">
                <a16:creationId xmlns:a16="http://schemas.microsoft.com/office/drawing/2014/main" id="{43010E05-A8C4-C046-B426-2BB5C7C7103A}"/>
              </a:ext>
            </a:extLst>
          </p:cNvPr>
          <p:cNvSpPr txBox="1"/>
          <p:nvPr/>
        </p:nvSpPr>
        <p:spPr>
          <a:xfrm>
            <a:off x="4969272" y="3935790"/>
            <a:ext cx="6816725" cy="1815882"/>
          </a:xfrm>
          <a:prstGeom prst="rect">
            <a:avLst/>
          </a:prstGeom>
          <a:noFill/>
        </p:spPr>
        <p:txBody>
          <a:bodyPr wrap="square" lIns="91440" tIns="45720" rIns="91440" bIns="45720" rtlCol="0" anchor="t">
            <a:spAutoFit/>
          </a:bodyPr>
          <a:lstStyle/>
          <a:p>
            <a:r>
              <a:rPr lang="en-US" sz="1600" dirty="0"/>
              <a:t>Reservoir system with important flow, WQ, and ecosystem processes for each of three zones.</a:t>
            </a:r>
          </a:p>
          <a:p>
            <a:endParaRPr lang="en-US" sz="1600" dirty="0"/>
          </a:p>
          <a:p>
            <a:r>
              <a:rPr lang="en-US" sz="1600" dirty="0"/>
              <a:t>Notes:</a:t>
            </a:r>
          </a:p>
          <a:p>
            <a:pPr marL="228600" indent="-228600">
              <a:buFont typeface="Arial" panose="020B0604020202020204" pitchFamily="34" charset="0"/>
              <a:buChar char="•"/>
            </a:pPr>
            <a:r>
              <a:rPr lang="en-US" sz="1600" dirty="0"/>
              <a:t>1D river model used for channels in a reservoir system</a:t>
            </a:r>
          </a:p>
          <a:p>
            <a:pPr marL="228600" indent="-228600">
              <a:buFont typeface="Arial" panose="020B0604020202020204" pitchFamily="34" charset="0"/>
              <a:buChar char="•"/>
            </a:pPr>
            <a:r>
              <a:rPr lang="en-US" sz="1600" dirty="0"/>
              <a:t>2D river model used for floodplain simulation</a:t>
            </a:r>
          </a:p>
          <a:p>
            <a:pPr marL="228600" indent="-228600">
              <a:buFont typeface="Arial" panose="020B0604020202020204" pitchFamily="34" charset="0"/>
              <a:buChar char="•"/>
            </a:pPr>
            <a:r>
              <a:rPr lang="en-US" sz="1600" dirty="0">
                <a:latin typeface="Arial"/>
                <a:ea typeface="ＭＳ Ｐゴシック"/>
                <a:cs typeface="Arial"/>
              </a:rPr>
              <a:t>2D reservoir model used for large stratified reservoirs</a:t>
            </a:r>
          </a:p>
        </p:txBody>
      </p:sp>
      <p:grpSp>
        <p:nvGrpSpPr>
          <p:cNvPr id="18" name="Group 17">
            <a:extLst>
              <a:ext uri="{FF2B5EF4-FFF2-40B4-BE49-F238E27FC236}">
                <a16:creationId xmlns:a16="http://schemas.microsoft.com/office/drawing/2014/main" id="{F65A339C-4313-9643-BABA-D396378A9607}"/>
              </a:ext>
            </a:extLst>
          </p:cNvPr>
          <p:cNvGrpSpPr/>
          <p:nvPr/>
        </p:nvGrpSpPr>
        <p:grpSpPr>
          <a:xfrm>
            <a:off x="4855369" y="310154"/>
            <a:ext cx="7225902" cy="5106600"/>
            <a:chOff x="4855369" y="453029"/>
            <a:chExt cx="7225902" cy="5106600"/>
          </a:xfrm>
        </p:grpSpPr>
        <p:pic>
          <p:nvPicPr>
            <p:cNvPr id="5" name="Picture 5">
              <a:extLst>
                <a:ext uri="{FF2B5EF4-FFF2-40B4-BE49-F238E27FC236}">
                  <a16:creationId xmlns:a16="http://schemas.microsoft.com/office/drawing/2014/main" id="{FEEAB6C8-622F-9F86-7BCA-D3614A9B3FD4}"/>
                </a:ext>
              </a:extLst>
            </p:cNvPr>
            <p:cNvPicPr>
              <a:picLocks noChangeAspect="1"/>
            </p:cNvPicPr>
            <p:nvPr/>
          </p:nvPicPr>
          <p:blipFill>
            <a:blip r:embed="rId3"/>
            <a:stretch>
              <a:fillRect/>
            </a:stretch>
          </p:blipFill>
          <p:spPr>
            <a:xfrm>
              <a:off x="4879181" y="453029"/>
              <a:ext cx="7202090" cy="5106600"/>
            </a:xfrm>
            <a:prstGeom prst="rect">
              <a:avLst/>
            </a:prstGeom>
          </p:spPr>
        </p:pic>
        <p:cxnSp>
          <p:nvCxnSpPr>
            <p:cNvPr id="8" name="Straight Arrow Connector 7">
              <a:extLst>
                <a:ext uri="{FF2B5EF4-FFF2-40B4-BE49-F238E27FC236}">
                  <a16:creationId xmlns:a16="http://schemas.microsoft.com/office/drawing/2014/main" id="{94424D69-8232-9049-0423-BE8271FABE75}"/>
                </a:ext>
              </a:extLst>
            </p:cNvPr>
            <p:cNvCxnSpPr/>
            <p:nvPr/>
          </p:nvCxnSpPr>
          <p:spPr>
            <a:xfrm>
              <a:off x="5097066" y="2078830"/>
              <a:ext cx="1057273" cy="952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9" name="Straight Arrow Connector 8">
              <a:extLst>
                <a:ext uri="{FF2B5EF4-FFF2-40B4-BE49-F238E27FC236}">
                  <a16:creationId xmlns:a16="http://schemas.microsoft.com/office/drawing/2014/main" id="{48CB2AC6-84AF-71B5-FED8-2CFDDE98CB2E}"/>
                </a:ext>
              </a:extLst>
            </p:cNvPr>
            <p:cNvCxnSpPr/>
            <p:nvPr/>
          </p:nvCxnSpPr>
          <p:spPr>
            <a:xfrm>
              <a:off x="8270081" y="1977627"/>
              <a:ext cx="9525" cy="634603"/>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C583DDB-C228-09BF-C3ED-B1C2445744D4}"/>
                </a:ext>
              </a:extLst>
            </p:cNvPr>
            <p:cNvCxnSpPr>
              <a:cxnSpLocks/>
            </p:cNvCxnSpPr>
            <p:nvPr/>
          </p:nvCxnSpPr>
          <p:spPr>
            <a:xfrm flipV="1">
              <a:off x="10085783" y="2118120"/>
              <a:ext cx="3571" cy="865584"/>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2AC0FC6-FBFB-2448-673B-6FEE1610A96A}"/>
                </a:ext>
              </a:extLst>
            </p:cNvPr>
            <p:cNvSpPr txBox="1"/>
            <p:nvPr/>
          </p:nvSpPr>
          <p:spPr>
            <a:xfrm>
              <a:off x="4855369" y="1700211"/>
              <a:ext cx="1403746" cy="3504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latin typeface="Arial"/>
                  <a:ea typeface="ＭＳ Ｐゴシック"/>
                  <a:cs typeface="Arial"/>
                </a:rPr>
                <a:t>Riverine</a:t>
              </a:r>
              <a:endParaRPr lang="en-US" sz="1600" dirty="0"/>
            </a:p>
          </p:txBody>
        </p:sp>
        <p:sp>
          <p:nvSpPr>
            <p:cNvPr id="12" name="TextBox 11">
              <a:extLst>
                <a:ext uri="{FF2B5EF4-FFF2-40B4-BE49-F238E27FC236}">
                  <a16:creationId xmlns:a16="http://schemas.microsoft.com/office/drawing/2014/main" id="{CB9B1339-0280-0FBD-0DEE-68EBCFCDE90A}"/>
                </a:ext>
              </a:extLst>
            </p:cNvPr>
            <p:cNvSpPr txBox="1"/>
            <p:nvPr/>
          </p:nvSpPr>
          <p:spPr>
            <a:xfrm>
              <a:off x="7564040" y="1664492"/>
              <a:ext cx="1403746" cy="3504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latin typeface="Arial"/>
                  <a:ea typeface="ＭＳ Ｐゴシック"/>
                  <a:cs typeface="Arial"/>
                </a:rPr>
                <a:t>Transition</a:t>
              </a:r>
              <a:endParaRPr lang="en-US" sz="1600" dirty="0"/>
            </a:p>
          </p:txBody>
        </p:sp>
        <p:sp>
          <p:nvSpPr>
            <p:cNvPr id="13" name="TextBox 12">
              <a:extLst>
                <a:ext uri="{FF2B5EF4-FFF2-40B4-BE49-F238E27FC236}">
                  <a16:creationId xmlns:a16="http://schemas.microsoft.com/office/drawing/2014/main" id="{0B96092F-A546-5D5C-19BF-943294E44383}"/>
                </a:ext>
              </a:extLst>
            </p:cNvPr>
            <p:cNvSpPr txBox="1"/>
            <p:nvPr/>
          </p:nvSpPr>
          <p:spPr>
            <a:xfrm>
              <a:off x="9367837" y="1670444"/>
              <a:ext cx="140374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latin typeface="Arial"/>
                  <a:ea typeface="ＭＳ Ｐゴシック"/>
                  <a:cs typeface="Arial"/>
                </a:rPr>
                <a:t>Lacustrine</a:t>
              </a:r>
            </a:p>
          </p:txBody>
        </p:sp>
        <p:cxnSp>
          <p:nvCxnSpPr>
            <p:cNvPr id="14" name="Straight Arrow Connector 13">
              <a:extLst>
                <a:ext uri="{FF2B5EF4-FFF2-40B4-BE49-F238E27FC236}">
                  <a16:creationId xmlns:a16="http://schemas.microsoft.com/office/drawing/2014/main" id="{D4CD7828-B130-2378-619C-3CA0DE8146C5}"/>
                </a:ext>
              </a:extLst>
            </p:cNvPr>
            <p:cNvCxnSpPr>
              <a:cxnSpLocks/>
            </p:cNvCxnSpPr>
            <p:nvPr/>
          </p:nvCxnSpPr>
          <p:spPr>
            <a:xfrm flipH="1">
              <a:off x="7857982" y="2296715"/>
              <a:ext cx="841771" cy="3571"/>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BACB7A1-16E4-EED0-91CE-70519BC219BD}"/>
                </a:ext>
              </a:extLst>
            </p:cNvPr>
            <p:cNvSpPr txBox="1"/>
            <p:nvPr/>
          </p:nvSpPr>
          <p:spPr>
            <a:xfrm>
              <a:off x="5022055" y="3599258"/>
              <a:ext cx="254198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latin typeface="Arial"/>
                  <a:ea typeface="ＭＳ Ｐゴシック"/>
                  <a:cs typeface="Arial"/>
                </a:rPr>
                <a:t>Graphic by Lauren Melendez</a:t>
              </a:r>
              <a:endParaRPr lang="en-US" sz="1400" dirty="0">
                <a:cs typeface="Arial" pitchFamily="34" charset="0"/>
              </a:endParaRPr>
            </a:p>
          </p:txBody>
        </p:sp>
      </p:grpSp>
    </p:spTree>
    <p:extLst>
      <p:ext uri="{BB962C8B-B14F-4D97-AF65-F5344CB8AC3E}">
        <p14:creationId xmlns:p14="http://schemas.microsoft.com/office/powerpoint/2010/main" val="2598461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lang="en-US" dirty="0">
                <a:solidFill>
                  <a:schemeClr val="tx1"/>
                </a:solidFill>
                <a:latin typeface="+mj-lt"/>
              </a:rPr>
              <a:t>Model Dimensions, River-Reservoir System</a:t>
            </a:r>
          </a:p>
        </p:txBody>
      </p:sp>
      <p:sp>
        <p:nvSpPr>
          <p:cNvPr id="7" name="Content Placeholder 4"/>
          <p:cNvSpPr>
            <a:spLocks noGrp="1"/>
          </p:cNvSpPr>
          <p:nvPr>
            <p:ph idx="1"/>
          </p:nvPr>
        </p:nvSpPr>
        <p:spPr>
          <a:xfrm>
            <a:off x="406401" y="1081094"/>
            <a:ext cx="4725883" cy="5256414"/>
          </a:xfrm>
          <a:noFill/>
          <a:ln w="9525">
            <a:noFill/>
            <a:miter lim="800000"/>
            <a:headEnd/>
            <a:tailEnd/>
          </a:ln>
        </p:spPr>
        <p:txBody>
          <a:bodyPr vert="horz" wrap="square" lIns="91440" tIns="45720" rIns="91440" bIns="45720" numCol="1" anchor="t" anchorCtr="0" compatLnSpc="1">
            <a:prstTxWarp prst="textNoShape">
              <a:avLst/>
            </a:prstTxWarp>
          </a:bodyPr>
          <a:lstStyle/>
          <a:p>
            <a:pPr marL="228600" indent="-228600">
              <a:buClr>
                <a:schemeClr val="tx1"/>
              </a:buClr>
              <a:buFont typeface="Arial" panose="020B0604020202020204" pitchFamily="34" charset="0"/>
              <a:buChar char="•"/>
            </a:pPr>
            <a:r>
              <a:rPr lang="en-US" b="0" dirty="0">
                <a:solidFill>
                  <a:schemeClr val="tx1"/>
                </a:solidFill>
                <a:latin typeface="+mn-lt"/>
              </a:rPr>
              <a:t>Unstratified river/reservoir reaches:</a:t>
            </a:r>
          </a:p>
          <a:p>
            <a:pPr marL="457200" lvl="1" indent="-228600">
              <a:buClr>
                <a:schemeClr val="tx1"/>
              </a:buClr>
            </a:pPr>
            <a:r>
              <a:rPr lang="en-US" b="0" dirty="0">
                <a:solidFill>
                  <a:schemeClr val="tx1"/>
                </a:solidFill>
                <a:latin typeface="+mn-lt"/>
              </a:rPr>
              <a:t>May be modeled as 1D water bodies (segments)</a:t>
            </a:r>
          </a:p>
          <a:p>
            <a:pPr marL="228600" indent="-228600">
              <a:buClr>
                <a:schemeClr val="tx1"/>
              </a:buClr>
              <a:buFont typeface="Arial" panose="020B0604020202020204" pitchFamily="34" charset="0"/>
              <a:buChar char="•"/>
            </a:pPr>
            <a:r>
              <a:rPr lang="en-US" b="0" dirty="0">
                <a:solidFill>
                  <a:schemeClr val="tx1"/>
                </a:solidFill>
                <a:latin typeface="+mn-lt"/>
              </a:rPr>
              <a:t>Stratified reaches:</a:t>
            </a:r>
          </a:p>
          <a:p>
            <a:pPr marL="457200" lvl="1" indent="-228600">
              <a:buClr>
                <a:schemeClr val="tx1"/>
              </a:buClr>
            </a:pPr>
            <a:r>
              <a:rPr lang="en-US" b="0" dirty="0">
                <a:solidFill>
                  <a:schemeClr val="tx1"/>
                </a:solidFill>
                <a:latin typeface="+mn-lt"/>
              </a:rPr>
              <a:t>May be modeled as 1D reservoirs (layers) for real-time release decision-making to meet downstream objectives</a:t>
            </a:r>
          </a:p>
          <a:p>
            <a:pPr marL="457200" lvl="1" indent="-228600">
              <a:buClr>
                <a:schemeClr val="tx1"/>
              </a:buClr>
            </a:pPr>
            <a:r>
              <a:rPr lang="en-US" b="0" dirty="0">
                <a:solidFill>
                  <a:schemeClr val="tx1"/>
                </a:solidFill>
                <a:latin typeface="+mn-lt"/>
              </a:rPr>
              <a:t>To characterize and understand in-reservoir processes, reservoirs need to be modeled as 2D water bodies (layers and segments)</a:t>
            </a:r>
          </a:p>
          <a:p>
            <a:pPr marL="685800" lvl="2" indent="-228600">
              <a:buClr>
                <a:schemeClr val="tx1"/>
              </a:buClr>
              <a:buSzPct val="50000"/>
            </a:pPr>
            <a:r>
              <a:rPr lang="en-US" sz="1800" b="0" dirty="0">
                <a:solidFill>
                  <a:schemeClr val="tx1"/>
                </a:solidFill>
                <a:latin typeface="+mn-lt"/>
              </a:rPr>
              <a:t>Ensures accuracy, capturing important in-reservoir processes (mixing, pollutants, inflows, etc.)</a:t>
            </a:r>
          </a:p>
          <a:p>
            <a:pPr marL="685800" lvl="2" indent="-228600">
              <a:buClr>
                <a:schemeClr val="tx1"/>
              </a:buClr>
              <a:buSzPct val="50000"/>
            </a:pPr>
            <a:r>
              <a:rPr lang="en-US" sz="1800" b="0" dirty="0">
                <a:solidFill>
                  <a:schemeClr val="tx1"/>
                </a:solidFill>
                <a:latin typeface="+mn-lt"/>
              </a:rPr>
              <a:t>Identifies vulnerabilities and restoration/management options (e.g., velocities and temperature for HAB management)</a:t>
            </a:r>
          </a:p>
          <a:p>
            <a:pPr marL="342900" indent="-342900">
              <a:buClr>
                <a:schemeClr val="tx1"/>
              </a:buClr>
              <a:buFont typeface="Arial" panose="020B0604020202020204" pitchFamily="34" charset="0"/>
              <a:buChar char="•"/>
            </a:pPr>
            <a:endParaRPr lang="en-US" sz="1600" b="0" dirty="0">
              <a:solidFill>
                <a:schemeClr val="tx1"/>
              </a:solidFill>
              <a:latin typeface="+mn-lt"/>
            </a:endParaRPr>
          </a:p>
        </p:txBody>
      </p:sp>
      <p:grpSp>
        <p:nvGrpSpPr>
          <p:cNvPr id="15" name="Group 14">
            <a:extLst>
              <a:ext uri="{FF2B5EF4-FFF2-40B4-BE49-F238E27FC236}">
                <a16:creationId xmlns:a16="http://schemas.microsoft.com/office/drawing/2014/main" id="{368D3612-5B3C-AF01-506B-7052DAE5E758}"/>
              </a:ext>
            </a:extLst>
          </p:cNvPr>
          <p:cNvGrpSpPr/>
          <p:nvPr/>
        </p:nvGrpSpPr>
        <p:grpSpPr>
          <a:xfrm>
            <a:off x="4728353" y="3853110"/>
            <a:ext cx="7106563" cy="2484398"/>
            <a:chOff x="2570838" y="3853110"/>
            <a:chExt cx="7106563" cy="2484398"/>
          </a:xfrm>
        </p:grpSpPr>
        <p:pic>
          <p:nvPicPr>
            <p:cNvPr id="4" name="Picture 3" descr="A screenshot of a video game&#10;&#10;Description automatically generated with medium confidence">
              <a:extLst>
                <a:ext uri="{FF2B5EF4-FFF2-40B4-BE49-F238E27FC236}">
                  <a16:creationId xmlns:a16="http://schemas.microsoft.com/office/drawing/2014/main" id="{824B7B68-CB82-FC00-3443-049B3CB5BBF2}"/>
                </a:ext>
              </a:extLst>
            </p:cNvPr>
            <p:cNvPicPr>
              <a:picLocks noChangeAspect="1"/>
            </p:cNvPicPr>
            <p:nvPr/>
          </p:nvPicPr>
          <p:blipFill>
            <a:blip r:embed="rId3"/>
            <a:stretch>
              <a:fillRect/>
            </a:stretch>
          </p:blipFill>
          <p:spPr>
            <a:xfrm>
              <a:off x="2679700" y="4546808"/>
              <a:ext cx="6832600" cy="1790700"/>
            </a:xfrm>
            <a:prstGeom prst="rect">
              <a:avLst/>
            </a:prstGeom>
          </p:spPr>
        </p:pic>
        <p:sp>
          <p:nvSpPr>
            <p:cNvPr id="5" name="TextBox 4">
              <a:extLst>
                <a:ext uri="{FF2B5EF4-FFF2-40B4-BE49-F238E27FC236}">
                  <a16:creationId xmlns:a16="http://schemas.microsoft.com/office/drawing/2014/main" id="{68783A6C-814C-5B24-BD62-E4BCECBD2391}"/>
                </a:ext>
              </a:extLst>
            </p:cNvPr>
            <p:cNvSpPr txBox="1"/>
            <p:nvPr/>
          </p:nvSpPr>
          <p:spPr>
            <a:xfrm>
              <a:off x="2570838" y="4267408"/>
              <a:ext cx="1393372"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1D River</a:t>
              </a:r>
            </a:p>
          </p:txBody>
        </p:sp>
        <p:sp>
          <p:nvSpPr>
            <p:cNvPr id="6" name="TextBox 5">
              <a:extLst>
                <a:ext uri="{FF2B5EF4-FFF2-40B4-BE49-F238E27FC236}">
                  <a16:creationId xmlns:a16="http://schemas.microsoft.com/office/drawing/2014/main" id="{787BA148-DCA4-6E4F-09E6-14E11A2D64A1}"/>
                </a:ext>
              </a:extLst>
            </p:cNvPr>
            <p:cNvSpPr txBox="1"/>
            <p:nvPr/>
          </p:nvSpPr>
          <p:spPr>
            <a:xfrm>
              <a:off x="3949696" y="4267408"/>
              <a:ext cx="169091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2D Reservoir</a:t>
              </a:r>
            </a:p>
          </p:txBody>
        </p:sp>
        <p:sp>
          <p:nvSpPr>
            <p:cNvPr id="8" name="TextBox 7">
              <a:extLst>
                <a:ext uri="{FF2B5EF4-FFF2-40B4-BE49-F238E27FC236}">
                  <a16:creationId xmlns:a16="http://schemas.microsoft.com/office/drawing/2014/main" id="{7F033E0D-9F26-B37A-2CB3-CD40CADE9909}"/>
                </a:ext>
              </a:extLst>
            </p:cNvPr>
            <p:cNvSpPr txBox="1"/>
            <p:nvPr/>
          </p:nvSpPr>
          <p:spPr>
            <a:xfrm>
              <a:off x="4800602" y="3853110"/>
              <a:ext cx="169091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1D Reservoir</a:t>
              </a:r>
            </a:p>
          </p:txBody>
        </p:sp>
        <p:cxnSp>
          <p:nvCxnSpPr>
            <p:cNvPr id="9" name="Straight Arrow Connector 8">
              <a:extLst>
                <a:ext uri="{FF2B5EF4-FFF2-40B4-BE49-F238E27FC236}">
                  <a16:creationId xmlns:a16="http://schemas.microsoft.com/office/drawing/2014/main" id="{A89DEBAC-39BC-42E4-C0D4-31E41D227188}"/>
                </a:ext>
              </a:extLst>
            </p:cNvPr>
            <p:cNvCxnSpPr>
              <a:cxnSpLocks/>
            </p:cNvCxnSpPr>
            <p:nvPr/>
          </p:nvCxnSpPr>
          <p:spPr>
            <a:xfrm>
              <a:off x="5660572" y="4179410"/>
              <a:ext cx="0" cy="40160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97CF8CB-C5FB-24AE-65AF-F3E2227C58E8}"/>
                </a:ext>
              </a:extLst>
            </p:cNvPr>
            <p:cNvSpPr txBox="1"/>
            <p:nvPr/>
          </p:nvSpPr>
          <p:spPr>
            <a:xfrm>
              <a:off x="5974433" y="4898778"/>
              <a:ext cx="1393372"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1D River</a:t>
              </a:r>
            </a:p>
          </p:txBody>
        </p:sp>
        <p:sp>
          <p:nvSpPr>
            <p:cNvPr id="11" name="TextBox 10">
              <a:extLst>
                <a:ext uri="{FF2B5EF4-FFF2-40B4-BE49-F238E27FC236}">
                  <a16:creationId xmlns:a16="http://schemas.microsoft.com/office/drawing/2014/main" id="{B53C6624-6704-9CBE-4100-B9B690B733D0}"/>
                </a:ext>
              </a:extLst>
            </p:cNvPr>
            <p:cNvSpPr txBox="1"/>
            <p:nvPr/>
          </p:nvSpPr>
          <p:spPr>
            <a:xfrm>
              <a:off x="7150095" y="4898778"/>
              <a:ext cx="169091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2D Reservoir</a:t>
              </a:r>
            </a:p>
          </p:txBody>
        </p:sp>
        <p:sp>
          <p:nvSpPr>
            <p:cNvPr id="12" name="TextBox 11">
              <a:extLst>
                <a:ext uri="{FF2B5EF4-FFF2-40B4-BE49-F238E27FC236}">
                  <a16:creationId xmlns:a16="http://schemas.microsoft.com/office/drawing/2014/main" id="{6FB3124B-EAEB-A976-AA56-332F743F2F15}"/>
                </a:ext>
              </a:extLst>
            </p:cNvPr>
            <p:cNvSpPr txBox="1"/>
            <p:nvPr/>
          </p:nvSpPr>
          <p:spPr>
            <a:xfrm>
              <a:off x="7986487" y="4484480"/>
              <a:ext cx="169091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1D Reservoir</a:t>
              </a:r>
            </a:p>
          </p:txBody>
        </p:sp>
        <p:cxnSp>
          <p:nvCxnSpPr>
            <p:cNvPr id="14" name="Straight Arrow Connector 13">
              <a:extLst>
                <a:ext uri="{FF2B5EF4-FFF2-40B4-BE49-F238E27FC236}">
                  <a16:creationId xmlns:a16="http://schemas.microsoft.com/office/drawing/2014/main" id="{AE23DB65-5FAC-630D-E7E0-3E9F34960D5D}"/>
                </a:ext>
              </a:extLst>
            </p:cNvPr>
            <p:cNvCxnSpPr>
              <a:cxnSpLocks/>
            </p:cNvCxnSpPr>
            <p:nvPr/>
          </p:nvCxnSpPr>
          <p:spPr>
            <a:xfrm>
              <a:off x="8846457" y="4853812"/>
              <a:ext cx="0" cy="40160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98F30BFD-571A-B30D-DDCB-1575ABD84596}"/>
              </a:ext>
            </a:extLst>
          </p:cNvPr>
          <p:cNvSpPr txBox="1"/>
          <p:nvPr/>
        </p:nvSpPr>
        <p:spPr>
          <a:xfrm>
            <a:off x="6942662" y="5724928"/>
            <a:ext cx="271357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latin typeface="Arial"/>
                <a:ea typeface="ＭＳ Ｐゴシック"/>
                <a:cs typeface="Arial"/>
              </a:rPr>
              <a:t>Graphics by Lauren Melendez</a:t>
            </a:r>
            <a:endParaRPr lang="en-US" sz="1400" dirty="0">
              <a:cs typeface="Arial" pitchFamily="34" charset="0"/>
            </a:endParaRPr>
          </a:p>
        </p:txBody>
      </p:sp>
      <p:pic>
        <p:nvPicPr>
          <p:cNvPr id="16" name="Picture 15" descr="A picture containing cake, birthday, indoor, decorated&#10;&#10;Description automatically generated">
            <a:extLst>
              <a:ext uri="{FF2B5EF4-FFF2-40B4-BE49-F238E27FC236}">
                <a16:creationId xmlns:a16="http://schemas.microsoft.com/office/drawing/2014/main" id="{9111D229-5E62-F533-47EE-6E21E5428FC8}"/>
              </a:ext>
            </a:extLst>
          </p:cNvPr>
          <p:cNvPicPr>
            <a:picLocks noChangeAspect="1"/>
          </p:cNvPicPr>
          <p:nvPr/>
        </p:nvPicPr>
        <p:blipFill>
          <a:blip r:embed="rId4"/>
          <a:stretch>
            <a:fillRect/>
          </a:stretch>
        </p:blipFill>
        <p:spPr>
          <a:xfrm>
            <a:off x="7322787" y="953552"/>
            <a:ext cx="2939140" cy="4159255"/>
          </a:xfrm>
          <a:prstGeom prst="rect">
            <a:avLst/>
          </a:prstGeom>
        </p:spPr>
      </p:pic>
    </p:spTree>
    <p:extLst>
      <p:ext uri="{BB962C8B-B14F-4D97-AF65-F5344CB8AC3E}">
        <p14:creationId xmlns:p14="http://schemas.microsoft.com/office/powerpoint/2010/main" val="4340068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lang="en-US" dirty="0">
                <a:solidFill>
                  <a:schemeClr val="tx1"/>
                </a:solidFill>
                <a:latin typeface="+mj-lt"/>
              </a:rPr>
              <a:t>Model Dimensions: River-Floodplain System</a:t>
            </a:r>
          </a:p>
        </p:txBody>
      </p:sp>
      <p:sp>
        <p:nvSpPr>
          <p:cNvPr id="7" name="Content Placeholder 4"/>
          <p:cNvSpPr>
            <a:spLocks noGrp="1"/>
          </p:cNvSpPr>
          <p:nvPr>
            <p:ph idx="1"/>
          </p:nvPr>
        </p:nvSpPr>
        <p:spPr>
          <a:xfrm>
            <a:off x="406400" y="1225550"/>
            <a:ext cx="11176000" cy="4718049"/>
          </a:xfrm>
          <a:noFill/>
          <a:ln w="9525">
            <a:noFill/>
            <a:miter lim="800000"/>
            <a:headEnd/>
            <a:tailEnd/>
          </a:ln>
        </p:spPr>
        <p:txBody>
          <a:bodyPr vert="horz" wrap="square" lIns="91440" tIns="45720" rIns="91440" bIns="45720" numCol="1" anchor="t" anchorCtr="0" compatLnSpc="1">
            <a:prstTxWarp prst="textNoShape">
              <a:avLst/>
            </a:prstTxWarp>
          </a:bodyPr>
          <a:lstStyle/>
          <a:p>
            <a:pPr marL="228600" indent="-228600">
              <a:buClr>
                <a:schemeClr val="tx1"/>
              </a:buClr>
              <a:buFont typeface="Arial" panose="020B0604020202020204" pitchFamily="34" charset="0"/>
              <a:buChar char="•"/>
            </a:pPr>
            <a:r>
              <a:rPr lang="en-US" sz="2000" b="0" dirty="0">
                <a:solidFill>
                  <a:schemeClr val="tx1"/>
                </a:solidFill>
                <a:latin typeface="+mn-lt"/>
              </a:rPr>
              <a:t>Unstratified river channels are often modeled as 1D water bodies, varying from upstream to downstream</a:t>
            </a:r>
          </a:p>
          <a:p>
            <a:pPr marL="228600" indent="-228600">
              <a:buClr>
                <a:schemeClr val="tx1"/>
              </a:buClr>
              <a:buFont typeface="Arial" panose="020B0604020202020204" pitchFamily="34" charset="0"/>
              <a:buChar char="•"/>
            </a:pPr>
            <a:r>
              <a:rPr lang="en-US" sz="2000" b="0" dirty="0">
                <a:solidFill>
                  <a:schemeClr val="tx1"/>
                </a:solidFill>
                <a:latin typeface="+mn-lt"/>
              </a:rPr>
              <a:t>Hydrologic connectivity across the floodplain is important</a:t>
            </a:r>
          </a:p>
          <a:p>
            <a:pPr marL="228600" indent="-228600">
              <a:buClr>
                <a:schemeClr val="tx1"/>
              </a:buClr>
              <a:buFont typeface="Arial" panose="020B0604020202020204" pitchFamily="34" charset="0"/>
              <a:buChar char="•"/>
            </a:pPr>
            <a:r>
              <a:rPr lang="en-US" sz="2000" b="0" dirty="0">
                <a:solidFill>
                  <a:schemeClr val="tx1"/>
                </a:solidFill>
                <a:latin typeface="+mn-lt"/>
              </a:rPr>
              <a:t>Floodplains need to be modeled as 2D water bodies, varying in all directions across the landscape</a:t>
            </a:r>
          </a:p>
        </p:txBody>
      </p:sp>
      <p:grpSp>
        <p:nvGrpSpPr>
          <p:cNvPr id="14" name="Group 13">
            <a:extLst>
              <a:ext uri="{FF2B5EF4-FFF2-40B4-BE49-F238E27FC236}">
                <a16:creationId xmlns:a16="http://schemas.microsoft.com/office/drawing/2014/main" id="{3F23E15E-9672-C69D-F6C0-3A05F97E2089}"/>
              </a:ext>
            </a:extLst>
          </p:cNvPr>
          <p:cNvGrpSpPr/>
          <p:nvPr/>
        </p:nvGrpSpPr>
        <p:grpSpPr>
          <a:xfrm>
            <a:off x="793750" y="3469899"/>
            <a:ext cx="6769100" cy="2051043"/>
            <a:chOff x="2711450" y="3857179"/>
            <a:chExt cx="6769100" cy="2051043"/>
          </a:xfrm>
        </p:grpSpPr>
        <p:pic>
          <p:nvPicPr>
            <p:cNvPr id="11" name="Picture 10">
              <a:extLst>
                <a:ext uri="{FF2B5EF4-FFF2-40B4-BE49-F238E27FC236}">
                  <a16:creationId xmlns:a16="http://schemas.microsoft.com/office/drawing/2014/main" id="{2DA3E87B-9218-ED0B-36A2-91E4D319551A}"/>
                </a:ext>
              </a:extLst>
            </p:cNvPr>
            <p:cNvPicPr>
              <a:picLocks noChangeAspect="1"/>
            </p:cNvPicPr>
            <p:nvPr/>
          </p:nvPicPr>
          <p:blipFill>
            <a:blip r:embed="rId3"/>
            <a:stretch>
              <a:fillRect/>
            </a:stretch>
          </p:blipFill>
          <p:spPr>
            <a:xfrm>
              <a:off x="2711450" y="4142922"/>
              <a:ext cx="6769100" cy="1765300"/>
            </a:xfrm>
            <a:prstGeom prst="rect">
              <a:avLst/>
            </a:prstGeom>
          </p:spPr>
        </p:pic>
        <p:sp>
          <p:nvSpPr>
            <p:cNvPr id="12" name="TextBox 11">
              <a:extLst>
                <a:ext uri="{FF2B5EF4-FFF2-40B4-BE49-F238E27FC236}">
                  <a16:creationId xmlns:a16="http://schemas.microsoft.com/office/drawing/2014/main" id="{F314E620-6F33-ABD9-114F-A6C20A4E1AFA}"/>
                </a:ext>
              </a:extLst>
            </p:cNvPr>
            <p:cNvSpPr txBox="1"/>
            <p:nvPr/>
          </p:nvSpPr>
          <p:spPr>
            <a:xfrm>
              <a:off x="4087581" y="5548087"/>
              <a:ext cx="2284190" cy="338554"/>
            </a:xfrm>
            <a:prstGeom prst="rect">
              <a:avLst/>
            </a:prstGeom>
            <a:noFill/>
          </p:spPr>
          <p:txBody>
            <a:bodyPr wrap="square" rtlCol="0">
              <a:spAutoFit/>
            </a:bodyPr>
            <a:lstStyle/>
            <a:p>
              <a:pPr algn="ctr"/>
              <a:r>
                <a:rPr lang="en-US" sz="1600" dirty="0">
                  <a:latin typeface="Arial" panose="020B0604020202020204" pitchFamily="34" charset="0"/>
                  <a:cs typeface="Arial" panose="020B0604020202020204" pitchFamily="34" charset="0"/>
                </a:rPr>
                <a:t>1D River (Channel)</a:t>
              </a:r>
            </a:p>
          </p:txBody>
        </p:sp>
        <p:sp>
          <p:nvSpPr>
            <p:cNvPr id="13" name="TextBox 12">
              <a:extLst>
                <a:ext uri="{FF2B5EF4-FFF2-40B4-BE49-F238E27FC236}">
                  <a16:creationId xmlns:a16="http://schemas.microsoft.com/office/drawing/2014/main" id="{3207F01A-6EDC-BA75-799B-FC6F0FEDB1B1}"/>
                </a:ext>
              </a:extLst>
            </p:cNvPr>
            <p:cNvSpPr txBox="1"/>
            <p:nvPr/>
          </p:nvSpPr>
          <p:spPr>
            <a:xfrm>
              <a:off x="3978725" y="3857179"/>
              <a:ext cx="3626762" cy="338554"/>
            </a:xfrm>
            <a:prstGeom prst="rect">
              <a:avLst/>
            </a:prstGeom>
            <a:noFill/>
          </p:spPr>
          <p:txBody>
            <a:bodyPr wrap="square" rtlCol="0">
              <a:spAutoFit/>
            </a:bodyPr>
            <a:lstStyle/>
            <a:p>
              <a:pPr algn="ctr"/>
              <a:r>
                <a:rPr lang="en-US" sz="1600" dirty="0">
                  <a:latin typeface="Arial" panose="020B0604020202020204" pitchFamily="34" charset="0"/>
                  <a:cs typeface="Arial" panose="020B0604020202020204" pitchFamily="34" charset="0"/>
                </a:rPr>
                <a:t>2D River (Floodplain, Wetlands)</a:t>
              </a:r>
            </a:p>
          </p:txBody>
        </p:sp>
      </p:grpSp>
      <p:sp>
        <p:nvSpPr>
          <p:cNvPr id="3" name="TextBox 2">
            <a:extLst>
              <a:ext uri="{FF2B5EF4-FFF2-40B4-BE49-F238E27FC236}">
                <a16:creationId xmlns:a16="http://schemas.microsoft.com/office/drawing/2014/main" id="{301DE596-1994-25D1-0111-41521F902667}"/>
              </a:ext>
            </a:extLst>
          </p:cNvPr>
          <p:cNvSpPr txBox="1"/>
          <p:nvPr/>
        </p:nvSpPr>
        <p:spPr>
          <a:xfrm>
            <a:off x="4753466" y="5867953"/>
            <a:ext cx="272048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latin typeface="Arial"/>
                <a:ea typeface="ＭＳ Ｐゴシック"/>
                <a:cs typeface="Arial"/>
              </a:rPr>
              <a:t>Graphics by Lauren Melendez</a:t>
            </a:r>
            <a:endParaRPr lang="en-US" sz="1400" dirty="0">
              <a:cs typeface="Arial" pitchFamily="34" charset="0"/>
            </a:endParaRPr>
          </a:p>
        </p:txBody>
      </p:sp>
      <p:pic>
        <p:nvPicPr>
          <p:cNvPr id="5" name="Picture 4" descr="A picture containing map&#10;&#10;Description automatically generated">
            <a:extLst>
              <a:ext uri="{FF2B5EF4-FFF2-40B4-BE49-F238E27FC236}">
                <a16:creationId xmlns:a16="http://schemas.microsoft.com/office/drawing/2014/main" id="{2C88BB71-E8D0-C841-644E-7A6074736277}"/>
              </a:ext>
            </a:extLst>
          </p:cNvPr>
          <p:cNvPicPr>
            <a:picLocks noChangeAspect="1"/>
          </p:cNvPicPr>
          <p:nvPr/>
        </p:nvPicPr>
        <p:blipFill>
          <a:blip r:embed="rId4"/>
          <a:stretch>
            <a:fillRect/>
          </a:stretch>
        </p:blipFill>
        <p:spPr>
          <a:xfrm>
            <a:off x="7010573" y="2398054"/>
            <a:ext cx="4910344" cy="3469899"/>
          </a:xfrm>
          <a:prstGeom prst="rect">
            <a:avLst/>
          </a:prstGeom>
        </p:spPr>
      </p:pic>
    </p:spTree>
    <p:extLst>
      <p:ext uri="{BB962C8B-B14F-4D97-AF65-F5344CB8AC3E}">
        <p14:creationId xmlns:p14="http://schemas.microsoft.com/office/powerpoint/2010/main" val="30801874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1" y="249881"/>
            <a:ext cx="11391900" cy="523180"/>
          </a:xfrm>
          <a:noFill/>
          <a:ln w="9525">
            <a:noFill/>
            <a:miter lim="800000"/>
            <a:headEnd/>
            <a:tailEnd/>
          </a:ln>
        </p:spPr>
        <p:txBody>
          <a:bodyPr spcFirstLastPara="1" wrap="square" lIns="91425" tIns="45700" rIns="91425" bIns="45700" anchor="ctr" anchorCtr="0">
            <a:spAutoFit/>
          </a:bodyPr>
          <a:lstStyle/>
          <a:p>
            <a:pPr algn="ctr" defTabSz="977900"/>
            <a:r>
              <a:rPr lang="en-US" sz="2800" kern="1200" dirty="0">
                <a:solidFill>
                  <a:schemeClr val="tx1"/>
                </a:solidFill>
                <a:latin typeface="Arial" pitchFamily="34" charset="0"/>
                <a:ea typeface="+mn-ea"/>
                <a:cs typeface="+mn-cs"/>
              </a:rPr>
              <a:t>CE-QUAL-W2</a:t>
            </a:r>
          </a:p>
        </p:txBody>
      </p:sp>
      <p:sp>
        <p:nvSpPr>
          <p:cNvPr id="3" name="Content Placeholder 2"/>
          <p:cNvSpPr>
            <a:spLocks noGrp="1"/>
          </p:cNvSpPr>
          <p:nvPr>
            <p:ph idx="1"/>
          </p:nvPr>
        </p:nvSpPr>
        <p:spPr>
          <a:xfrm>
            <a:off x="426719" y="793941"/>
            <a:ext cx="10757851" cy="1554231"/>
          </a:xfrm>
        </p:spPr>
        <p:txBody>
          <a:bodyPr wrap="square">
            <a:spAutoFit/>
          </a:bodyPr>
          <a:lstStyle/>
          <a:p>
            <a:pPr marL="228600" indent="-22860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CE‐QUAL‐W2 is a two‐dimensional (2D), longitudinal/vertical, hydrodynamics and water quality model that enables characterization of vertical and longitudinal changes in reservoirs. </a:t>
            </a:r>
          </a:p>
          <a:p>
            <a:pPr marL="228600" indent="-22860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The model assumes reservoirs are </a:t>
            </a:r>
            <a:r>
              <a:rPr lang="en-US" b="0" i="1" dirty="0">
                <a:solidFill>
                  <a:schemeClr val="tx1"/>
                </a:solidFill>
                <a:latin typeface="Calibri" panose="020F0502020204030204" pitchFamily="34" charset="0"/>
                <a:cs typeface="Calibri" panose="020F0502020204030204" pitchFamily="34" charset="0"/>
              </a:rPr>
              <a:t>well mixed </a:t>
            </a:r>
            <a:r>
              <a:rPr lang="en-US" b="0" dirty="0">
                <a:solidFill>
                  <a:schemeClr val="tx1"/>
                </a:solidFill>
                <a:latin typeface="Calibri" panose="020F0502020204030204" pitchFamily="34" charset="0"/>
                <a:cs typeface="Calibri" panose="020F0502020204030204" pitchFamily="34" charset="0"/>
              </a:rPr>
              <a:t>laterally, with no variation from one channel side to the other in a layer (vertical) and segment (longitudinal).</a:t>
            </a:r>
          </a:p>
          <a:p>
            <a:pPr marL="228600" indent="-22860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CE-QUAL-W2 has been applied to rivers, lakes, reservoirs, and estuaries.</a:t>
            </a:r>
          </a:p>
        </p:txBody>
      </p:sp>
      <p:sp>
        <p:nvSpPr>
          <p:cNvPr id="5" name="Slide Number Placeholder 4"/>
          <p:cNvSpPr>
            <a:spLocks noGrp="1"/>
          </p:cNvSpPr>
          <p:nvPr>
            <p:ph type="sldNum" sz="quarter" idx="11"/>
          </p:nvPr>
        </p:nvSpPr>
        <p:spPr>
          <a:xfrm>
            <a:off x="11184570" y="6595360"/>
            <a:ext cx="969433" cy="365125"/>
          </a:xfrm>
          <a:prstGeom prst="rect">
            <a:avLst/>
          </a:prstGeom>
          <a:ln w="57150">
            <a:noFill/>
          </a:ln>
        </p:spPr>
        <p:txBody>
          <a:bodyPr/>
          <a:lstStyle>
            <a:defPPr>
              <a:defRPr lang="en-US"/>
            </a:defPPr>
            <a:lvl1pPr algn="l" rtl="0" fontAlgn="base">
              <a:spcBef>
                <a:spcPct val="0"/>
              </a:spcBef>
              <a:spcAft>
                <a:spcPct val="0"/>
              </a:spcAft>
              <a:defRPr lang="en-US" sz="900" kern="1200">
                <a:solidFill>
                  <a:schemeClr val="tx1">
                    <a:lumMod val="65000"/>
                    <a:lumOff val="35000"/>
                  </a:schemeClr>
                </a:solidFill>
                <a:latin typeface="+mn-lt"/>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a:lstStyle>
          <a:p>
            <a:fld id="{9A257827-C34C-4251-B995-96C9C233CCC8}" type="slidenum">
              <a:rPr lang="en-US" smtClean="0"/>
              <a:pPr/>
              <a:t>17</a:t>
            </a:fld>
            <a:endParaRPr lang="en-US"/>
          </a:p>
        </p:txBody>
      </p:sp>
      <p:sp>
        <p:nvSpPr>
          <p:cNvPr id="8" name="Rectangle 3">
            <a:hlinkClick r:id="rId3"/>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4" name="Picture 3">
            <a:extLst>
              <a:ext uri="{FF2B5EF4-FFF2-40B4-BE49-F238E27FC236}">
                <a16:creationId xmlns:a16="http://schemas.microsoft.com/office/drawing/2014/main" id="{5A69B003-7190-9855-8B76-5730591DCBAE}"/>
              </a:ext>
            </a:extLst>
          </p:cNvPr>
          <p:cNvPicPr>
            <a:picLocks noChangeAspect="1"/>
          </p:cNvPicPr>
          <p:nvPr/>
        </p:nvPicPr>
        <p:blipFill>
          <a:blip r:embed="rId4"/>
          <a:stretch>
            <a:fillRect/>
          </a:stretch>
        </p:blipFill>
        <p:spPr>
          <a:xfrm>
            <a:off x="5223749" y="2457447"/>
            <a:ext cx="6217996" cy="3778951"/>
          </a:xfrm>
          <a:prstGeom prst="rect">
            <a:avLst/>
          </a:prstGeom>
        </p:spPr>
      </p:pic>
      <p:sp>
        <p:nvSpPr>
          <p:cNvPr id="6" name="TextBox 5">
            <a:extLst>
              <a:ext uri="{FF2B5EF4-FFF2-40B4-BE49-F238E27FC236}">
                <a16:creationId xmlns:a16="http://schemas.microsoft.com/office/drawing/2014/main" id="{A289C488-8413-2C4D-C758-751229965161}"/>
              </a:ext>
            </a:extLst>
          </p:cNvPr>
          <p:cNvSpPr txBox="1"/>
          <p:nvPr/>
        </p:nvSpPr>
        <p:spPr>
          <a:xfrm>
            <a:off x="8716105" y="2657501"/>
            <a:ext cx="2831877" cy="261610"/>
          </a:xfrm>
          <a:prstGeom prst="rect">
            <a:avLst/>
          </a:prstGeom>
          <a:noFill/>
        </p:spPr>
        <p:txBody>
          <a:bodyPr wrap="square">
            <a:spAutoFit/>
          </a:bodyPr>
          <a:lstStyle/>
          <a:p>
            <a:r>
              <a:rPr lang="it-IT" sz="1100" b="0" i="1" u="none" strike="noStrike" baseline="0">
                <a:solidFill>
                  <a:srgbClr val="0A80BB"/>
                </a:solidFill>
              </a:rPr>
              <a:t>Ecological Modelling 466 (2022) 109888</a:t>
            </a:r>
            <a:endParaRPr lang="en-US" sz="1100" i="1"/>
          </a:p>
        </p:txBody>
      </p:sp>
      <p:pic>
        <p:nvPicPr>
          <p:cNvPr id="7" name="Picture 6" descr="A picture containing text, screenshot, sky, cloud&#10;&#10;Description automatically generated">
            <a:extLst>
              <a:ext uri="{FF2B5EF4-FFF2-40B4-BE49-F238E27FC236}">
                <a16:creationId xmlns:a16="http://schemas.microsoft.com/office/drawing/2014/main" id="{5A04AF78-D248-06A0-C2A8-4C0CEFE2A83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719" y="2625386"/>
            <a:ext cx="4690793" cy="3321367"/>
          </a:xfrm>
          <a:prstGeom prst="rect">
            <a:avLst/>
          </a:prstGeom>
        </p:spPr>
      </p:pic>
    </p:spTree>
    <p:extLst>
      <p:ext uri="{BB962C8B-B14F-4D97-AF65-F5344CB8AC3E}">
        <p14:creationId xmlns:p14="http://schemas.microsoft.com/office/powerpoint/2010/main" val="1245625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263222"/>
            <a:ext cx="11755437" cy="461624"/>
          </a:xfr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chemeClr val="tx1"/>
                </a:solidFill>
                <a:latin typeface="Arial" pitchFamily="34" charset="0"/>
                <a:ea typeface="+mn-ea"/>
                <a:cs typeface="+mn-cs"/>
              </a:rPr>
              <a:t>CE-QUAL-W2 Capabilities</a:t>
            </a:r>
          </a:p>
        </p:txBody>
      </p:sp>
      <p:sp>
        <p:nvSpPr>
          <p:cNvPr id="3" name="Content Placeholder 2"/>
          <p:cNvSpPr>
            <a:spLocks noGrp="1"/>
          </p:cNvSpPr>
          <p:nvPr>
            <p:ph idx="1"/>
          </p:nvPr>
        </p:nvSpPr>
        <p:spPr>
          <a:xfrm>
            <a:off x="316248" y="787639"/>
            <a:ext cx="5247424" cy="5386049"/>
          </a:xfrm>
        </p:spPr>
        <p:txBody>
          <a:bodyPr wrap="square">
            <a:spAutoFit/>
          </a:bodyPr>
          <a:lstStyle/>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Longitudinal-vertical hydrodynamics and water quality in stratified and non-stratified systems</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Nutrients-dissolved oxygen-organic matter interactions</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Fish habitat</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Selective withdrawal from stratified reservoir outlets</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Hypolimnetic aeration</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Multiple algae, epiphyton/periphyton, zooplankton, and macrophytes</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CBOD</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Sediment diagenesis model</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Generic water quality groups</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Internal dynamic pipe/culvert model</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Hydraulic structures (weirs, spillways) algorithms, including a dynamic shading algorithm based on topographic and vegetative cover.</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Water age</a:t>
            </a:r>
          </a:p>
        </p:txBody>
      </p:sp>
      <p:sp>
        <p:nvSpPr>
          <p:cNvPr id="5" name="Slide Number Placeholder 4"/>
          <p:cNvSpPr>
            <a:spLocks noGrp="1"/>
          </p:cNvSpPr>
          <p:nvPr>
            <p:ph type="sldNum" sz="quarter" idx="11"/>
          </p:nvPr>
        </p:nvSpPr>
        <p:spPr>
          <a:xfrm>
            <a:off x="11184570" y="6595360"/>
            <a:ext cx="969433" cy="365125"/>
          </a:xfrm>
          <a:prstGeom prst="rect">
            <a:avLst/>
          </a:prstGeom>
          <a:ln w="57150">
            <a:noFill/>
          </a:ln>
        </p:spPr>
        <p:txBody>
          <a:bodyPr/>
          <a:lstStyle>
            <a:defPPr>
              <a:defRPr lang="en-US"/>
            </a:defPPr>
            <a:lvl1pPr algn="l" rtl="0" fontAlgn="base">
              <a:spcBef>
                <a:spcPct val="0"/>
              </a:spcBef>
              <a:spcAft>
                <a:spcPct val="0"/>
              </a:spcAft>
              <a:defRPr lang="en-US" sz="900" kern="1200">
                <a:solidFill>
                  <a:schemeClr val="tx1">
                    <a:lumMod val="65000"/>
                    <a:lumOff val="35000"/>
                  </a:schemeClr>
                </a:solidFill>
                <a:latin typeface="+mn-lt"/>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a:lstStyle>
          <a:p>
            <a:fld id="{9A257827-C34C-4251-B995-96C9C233CCC8}" type="slidenum">
              <a:rPr lang="en-US" smtClean="0"/>
              <a:pPr/>
              <a:t>18</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12" name="Picture 11" descr="C:\Users\q0hectes\Desktop\WMIST Webinar Water Quality in HEC-ResSim and CWMS\images\02-br6-mehr-dam 90.jpg">
            <a:extLst>
              <a:ext uri="{FF2B5EF4-FFF2-40B4-BE49-F238E27FC236}">
                <a16:creationId xmlns:a16="http://schemas.microsoft.com/office/drawing/2014/main" id="{4CC91514-5162-8DE4-854B-792E33196A36}"/>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tretch>
            <a:fillRect/>
          </a:stretch>
        </p:blipFill>
        <p:spPr bwMode="auto">
          <a:xfrm>
            <a:off x="8841641" y="3539783"/>
            <a:ext cx="3075688" cy="2661240"/>
          </a:xfrm>
          <a:prstGeom prst="rect">
            <a:avLst/>
          </a:prstGeom>
          <a:noFill/>
          <a:ln w="12700">
            <a:noFill/>
          </a:ln>
        </p:spPr>
      </p:pic>
      <p:pic>
        <p:nvPicPr>
          <p:cNvPr id="13" name="Picture 12" descr="C:\Users\q0hectes\Desktop\WMIST Webinar Water Quality in HEC-ResSim and CWMS\images\RooseveltDam.jpg">
            <a:extLst>
              <a:ext uri="{FF2B5EF4-FFF2-40B4-BE49-F238E27FC236}">
                <a16:creationId xmlns:a16="http://schemas.microsoft.com/office/drawing/2014/main" id="{DE073D6A-FE5F-A06E-328E-88B356C9E777}"/>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tretch>
            <a:fillRect/>
          </a:stretch>
        </p:blipFill>
        <p:spPr bwMode="auto">
          <a:xfrm>
            <a:off x="8838764" y="787639"/>
            <a:ext cx="3078565" cy="2661241"/>
          </a:xfrm>
          <a:prstGeom prst="rect">
            <a:avLst/>
          </a:prstGeom>
          <a:noFill/>
          <a:ln w="12700">
            <a:noFill/>
          </a:ln>
        </p:spPr>
      </p:pic>
      <p:pic>
        <p:nvPicPr>
          <p:cNvPr id="4" name="Picture 3">
            <a:hlinkClick r:id="rId5" action="ppaction://program"/>
            <a:extLst>
              <a:ext uri="{FF2B5EF4-FFF2-40B4-BE49-F238E27FC236}">
                <a16:creationId xmlns:a16="http://schemas.microsoft.com/office/drawing/2014/main" id="{F3419C40-3488-38DD-1947-EF8BA1B10C51}"/>
              </a:ext>
            </a:extLst>
          </p:cNvPr>
          <p:cNvPicPr>
            <a:picLocks noChangeAspect="1"/>
          </p:cNvPicPr>
          <p:nvPr/>
        </p:nvPicPr>
        <p:blipFill>
          <a:blip r:embed="rId6" cstate="print"/>
          <a:srcRect/>
          <a:stretch>
            <a:fillRect/>
          </a:stretch>
        </p:blipFill>
        <p:spPr bwMode="auto">
          <a:xfrm>
            <a:off x="5475059" y="787639"/>
            <a:ext cx="3273552" cy="2660834"/>
          </a:xfrm>
          <a:prstGeom prst="rect">
            <a:avLst/>
          </a:prstGeom>
          <a:noFill/>
          <a:ln w="9525">
            <a:solidFill>
              <a:schemeClr val="tx1"/>
            </a:solidFill>
            <a:miter lim="800000"/>
            <a:headEnd/>
            <a:tailEnd/>
          </a:ln>
        </p:spPr>
      </p:pic>
      <p:pic>
        <p:nvPicPr>
          <p:cNvPr id="6" name="Picture 5" descr="w2_ver3">
            <a:extLst>
              <a:ext uri="{FF2B5EF4-FFF2-40B4-BE49-F238E27FC236}">
                <a16:creationId xmlns:a16="http://schemas.microsoft.com/office/drawing/2014/main" id="{BA4E60D3-DF4F-98C8-8FA5-0940485DA405}"/>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bwMode="auto">
          <a:xfrm>
            <a:off x="5464494" y="3539951"/>
            <a:ext cx="3273636" cy="2660904"/>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1122950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263222"/>
            <a:ext cx="11755437" cy="461624"/>
          </a:xfr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chemeClr val="tx1"/>
                </a:solidFill>
                <a:latin typeface="Arial" pitchFamily="34" charset="0"/>
                <a:ea typeface="+mn-ea"/>
                <a:cs typeface="+mn-cs"/>
              </a:rPr>
              <a:t>CE-QUAL-W2 Capabilities, Continued</a:t>
            </a:r>
          </a:p>
        </p:txBody>
      </p:sp>
      <p:sp>
        <p:nvSpPr>
          <p:cNvPr id="3" name="Content Placeholder 2"/>
          <p:cNvSpPr>
            <a:spLocks noGrp="1"/>
          </p:cNvSpPr>
          <p:nvPr>
            <p:ph idx="1"/>
          </p:nvPr>
        </p:nvSpPr>
        <p:spPr>
          <a:xfrm>
            <a:off x="316248" y="787639"/>
            <a:ext cx="5247424" cy="5206554"/>
          </a:xfrm>
        </p:spPr>
        <p:txBody>
          <a:bodyPr wrap="square">
            <a:spAutoFit/>
          </a:bodyPr>
          <a:lstStyle/>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The hydraulic structures algorithms include submerged and two-way flow over submerged hydraulic structures as well as a dynamic shading algorithm based on topographic and vegetative cover.</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Variable density as affected by temperature, salinity, Total Dissolved Solids (TDS), and Total Suspended Solids (TSS) to simulate stratified flow.</a:t>
            </a:r>
          </a:p>
          <a:p>
            <a:pPr marL="400050" indent="-28575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28 water quality constituent state variables</a:t>
            </a:r>
          </a:p>
          <a:p>
            <a:pPr marL="971550" lvl="1" indent="-285750">
              <a:buClr>
                <a:schemeClr val="tx1"/>
              </a:buClr>
            </a:pPr>
            <a:r>
              <a:rPr lang="en-US" b="0" dirty="0">
                <a:solidFill>
                  <a:schemeClr val="tx1"/>
                </a:solidFill>
                <a:latin typeface="Calibri" panose="020F0502020204030204" pitchFamily="34" charset="0"/>
                <a:cs typeface="Calibri" panose="020F0502020204030204" pitchFamily="34" charset="0"/>
              </a:rPr>
              <a:t>Any combination of constituents can be included or excluded from a simulation.</a:t>
            </a:r>
          </a:p>
          <a:p>
            <a:pPr marL="971550" lvl="1" indent="-285750">
              <a:buClr>
                <a:schemeClr val="tx1"/>
              </a:buClr>
            </a:pPr>
            <a:r>
              <a:rPr lang="en-US" b="0" dirty="0">
                <a:solidFill>
                  <a:schemeClr val="tx1"/>
                </a:solidFill>
                <a:latin typeface="Calibri" panose="020F0502020204030204" pitchFamily="34" charset="0"/>
                <a:cs typeface="Calibri" panose="020F0502020204030204" pitchFamily="34" charset="0"/>
              </a:rPr>
              <a:t>The effects of salinity or total dissolved solids/salinity on density, and thus hydrodynamics, are included only when simulated in the water quality module.</a:t>
            </a:r>
          </a:p>
          <a:p>
            <a:pPr marL="971550" lvl="1" indent="-285750">
              <a:buClr>
                <a:schemeClr val="tx1"/>
              </a:buClr>
            </a:pPr>
            <a:r>
              <a:rPr lang="en-US" b="0" dirty="0">
                <a:solidFill>
                  <a:schemeClr val="tx1"/>
                </a:solidFill>
                <a:latin typeface="Calibri" panose="020F0502020204030204" pitchFamily="34" charset="0"/>
                <a:cs typeface="Calibri" panose="020F0502020204030204" pitchFamily="34" charset="0"/>
              </a:rPr>
              <a:t>The water quality algorithm is modular, allowing constituents to be easily added as additional subroutines.</a:t>
            </a:r>
          </a:p>
        </p:txBody>
      </p:sp>
      <p:sp>
        <p:nvSpPr>
          <p:cNvPr id="5" name="Slide Number Placeholder 4"/>
          <p:cNvSpPr>
            <a:spLocks noGrp="1"/>
          </p:cNvSpPr>
          <p:nvPr>
            <p:ph type="sldNum" sz="quarter" idx="11"/>
          </p:nvPr>
        </p:nvSpPr>
        <p:spPr>
          <a:xfrm>
            <a:off x="11184570" y="6595360"/>
            <a:ext cx="969433" cy="365125"/>
          </a:xfrm>
          <a:prstGeom prst="rect">
            <a:avLst/>
          </a:prstGeom>
          <a:ln w="57150">
            <a:noFill/>
          </a:ln>
        </p:spPr>
        <p:txBody>
          <a:bodyPr/>
          <a:lstStyle>
            <a:defPPr>
              <a:defRPr lang="en-US"/>
            </a:defPPr>
            <a:lvl1pPr algn="l" rtl="0" fontAlgn="base">
              <a:spcBef>
                <a:spcPct val="0"/>
              </a:spcBef>
              <a:spcAft>
                <a:spcPct val="0"/>
              </a:spcAft>
              <a:defRPr lang="en-US" sz="900" kern="1200">
                <a:solidFill>
                  <a:schemeClr val="tx1">
                    <a:lumMod val="65000"/>
                    <a:lumOff val="35000"/>
                  </a:schemeClr>
                </a:solidFill>
                <a:latin typeface="+mn-lt"/>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a:lstStyle>
          <a:p>
            <a:fld id="{9A257827-C34C-4251-B995-96C9C233CCC8}" type="slidenum">
              <a:rPr lang="en-US" smtClean="0"/>
              <a:pPr/>
              <a:t>19</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12" name="Picture 11" descr="C:\Users\q0hectes\Desktop\WMIST Webinar Water Quality in HEC-ResSim and CWMS\images\02-br6-mehr-dam 90.jpg">
            <a:extLst>
              <a:ext uri="{FF2B5EF4-FFF2-40B4-BE49-F238E27FC236}">
                <a16:creationId xmlns:a16="http://schemas.microsoft.com/office/drawing/2014/main" id="{4CC91514-5162-8DE4-854B-792E33196A36}"/>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tretch>
            <a:fillRect/>
          </a:stretch>
        </p:blipFill>
        <p:spPr bwMode="auto">
          <a:xfrm>
            <a:off x="8841641" y="3539783"/>
            <a:ext cx="3075688" cy="2661240"/>
          </a:xfrm>
          <a:prstGeom prst="rect">
            <a:avLst/>
          </a:prstGeom>
          <a:noFill/>
          <a:ln w="12700">
            <a:noFill/>
          </a:ln>
        </p:spPr>
      </p:pic>
      <p:pic>
        <p:nvPicPr>
          <p:cNvPr id="13" name="Picture 12" descr="C:\Users\q0hectes\Desktop\WMIST Webinar Water Quality in HEC-ResSim and CWMS\images\RooseveltDam.jpg">
            <a:extLst>
              <a:ext uri="{FF2B5EF4-FFF2-40B4-BE49-F238E27FC236}">
                <a16:creationId xmlns:a16="http://schemas.microsoft.com/office/drawing/2014/main" id="{DE073D6A-FE5F-A06E-328E-88B356C9E777}"/>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tretch>
            <a:fillRect/>
          </a:stretch>
        </p:blipFill>
        <p:spPr bwMode="auto">
          <a:xfrm>
            <a:off x="8838764" y="787639"/>
            <a:ext cx="3078565" cy="2661241"/>
          </a:xfrm>
          <a:prstGeom prst="rect">
            <a:avLst/>
          </a:prstGeom>
          <a:noFill/>
          <a:ln w="12700">
            <a:noFill/>
          </a:ln>
        </p:spPr>
      </p:pic>
      <p:pic>
        <p:nvPicPr>
          <p:cNvPr id="4" name="Picture 3">
            <a:hlinkClick r:id="rId5" action="ppaction://program"/>
            <a:extLst>
              <a:ext uri="{FF2B5EF4-FFF2-40B4-BE49-F238E27FC236}">
                <a16:creationId xmlns:a16="http://schemas.microsoft.com/office/drawing/2014/main" id="{F3419C40-3488-38DD-1947-EF8BA1B10C51}"/>
              </a:ext>
            </a:extLst>
          </p:cNvPr>
          <p:cNvPicPr>
            <a:picLocks noChangeAspect="1"/>
          </p:cNvPicPr>
          <p:nvPr/>
        </p:nvPicPr>
        <p:blipFill>
          <a:blip r:embed="rId6" cstate="print"/>
          <a:srcRect/>
          <a:stretch>
            <a:fillRect/>
          </a:stretch>
        </p:blipFill>
        <p:spPr bwMode="auto">
          <a:xfrm>
            <a:off x="5475059" y="787639"/>
            <a:ext cx="3273552" cy="2660834"/>
          </a:xfrm>
          <a:prstGeom prst="rect">
            <a:avLst/>
          </a:prstGeom>
          <a:noFill/>
          <a:ln w="9525">
            <a:solidFill>
              <a:schemeClr val="tx1"/>
            </a:solidFill>
            <a:miter lim="800000"/>
            <a:headEnd/>
            <a:tailEnd/>
          </a:ln>
        </p:spPr>
      </p:pic>
      <p:pic>
        <p:nvPicPr>
          <p:cNvPr id="6" name="Picture 5" descr="w2_ver3">
            <a:extLst>
              <a:ext uri="{FF2B5EF4-FFF2-40B4-BE49-F238E27FC236}">
                <a16:creationId xmlns:a16="http://schemas.microsoft.com/office/drawing/2014/main" id="{BA4E60D3-DF4F-98C8-8FA5-0940485DA405}"/>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bwMode="auto">
          <a:xfrm>
            <a:off x="5464494" y="3539951"/>
            <a:ext cx="3273636" cy="2660904"/>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1645507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Systems Modeling: Guiding Principles</a:t>
            </a:r>
          </a:p>
        </p:txBody>
      </p:sp>
      <p:sp>
        <p:nvSpPr>
          <p:cNvPr id="3" name="Content Placeholder 2"/>
          <p:cNvSpPr>
            <a:spLocks noGrp="1"/>
          </p:cNvSpPr>
          <p:nvPr>
            <p:ph idx="1"/>
          </p:nvPr>
        </p:nvSpPr>
        <p:spPr>
          <a:xfrm>
            <a:off x="406400" y="1008014"/>
            <a:ext cx="8157983" cy="5220664"/>
          </a:xfrm>
        </p:spPr>
        <p:txBody>
          <a:bodyPr/>
          <a:lstStyle/>
          <a:p>
            <a:pPr>
              <a:spcAft>
                <a:spcPts val="600"/>
              </a:spcAft>
              <a:buClr>
                <a:schemeClr val="tx1"/>
              </a:buClr>
            </a:pPr>
            <a:r>
              <a:rPr lang="en-US" dirty="0">
                <a:solidFill>
                  <a:schemeClr val="tx1"/>
                </a:solidFill>
                <a:latin typeface="+mn-lt"/>
              </a:rPr>
              <a:t>George Box:</a:t>
            </a:r>
          </a:p>
          <a:p>
            <a:pPr marL="357187" lvl="1" indent="0">
              <a:spcAft>
                <a:spcPts val="600"/>
              </a:spcAft>
              <a:buClr>
                <a:schemeClr val="tx1"/>
              </a:buClr>
              <a:buNone/>
            </a:pPr>
            <a:r>
              <a:rPr lang="en-US" b="0" i="1" dirty="0">
                <a:solidFill>
                  <a:schemeClr val="tx1"/>
                </a:solidFill>
                <a:latin typeface="+mn-lt"/>
              </a:rPr>
              <a:t>... all models are approximations. Essentially,</a:t>
            </a:r>
            <a:r>
              <a:rPr lang="en-US" i="1" dirty="0">
                <a:solidFill>
                  <a:schemeClr val="tx1"/>
                </a:solidFill>
                <a:latin typeface="+mn-lt"/>
              </a:rPr>
              <a:t> all models are wrong, but some are useful.</a:t>
            </a:r>
            <a:r>
              <a:rPr lang="en-US" b="0" i="1" dirty="0">
                <a:solidFill>
                  <a:schemeClr val="tx1"/>
                </a:solidFill>
                <a:latin typeface="+mn-lt"/>
              </a:rPr>
              <a:t> However, the approximate nature of the model must always be borne in mind....</a:t>
            </a:r>
          </a:p>
          <a:p>
            <a:pPr marL="357187" lvl="1" indent="0">
              <a:spcAft>
                <a:spcPts val="600"/>
              </a:spcAft>
              <a:buClr>
                <a:schemeClr val="tx1"/>
              </a:buClr>
              <a:buNone/>
            </a:pPr>
            <a:r>
              <a:rPr lang="en-US" b="0" u="sng" dirty="0">
                <a:solidFill>
                  <a:schemeClr val="tx1"/>
                </a:solidFill>
                <a:latin typeface="+mn-lt"/>
              </a:rPr>
              <a:t>Paraphrased</a:t>
            </a:r>
            <a:r>
              <a:rPr lang="en-US" b="0" dirty="0">
                <a:solidFill>
                  <a:schemeClr val="tx1"/>
                </a:solidFill>
                <a:latin typeface="+mn-lt"/>
              </a:rPr>
              <a:t>:</a:t>
            </a:r>
          </a:p>
          <a:p>
            <a:pPr marL="646112" lvl="2" indent="0">
              <a:spcAft>
                <a:spcPts val="600"/>
              </a:spcAft>
              <a:buClr>
                <a:schemeClr val="tx1"/>
              </a:buClr>
              <a:buNone/>
            </a:pPr>
            <a:r>
              <a:rPr lang="en-US" sz="1800" b="0" dirty="0">
                <a:solidFill>
                  <a:schemeClr val="tx1"/>
                </a:solidFill>
                <a:latin typeface="+mn-lt"/>
              </a:rPr>
              <a:t>“All models are wrong, but some are useful.”</a:t>
            </a:r>
          </a:p>
          <a:p>
            <a:pPr>
              <a:spcAft>
                <a:spcPts val="600"/>
              </a:spcAft>
              <a:buClr>
                <a:schemeClr val="tx1"/>
              </a:buClr>
            </a:pPr>
            <a:r>
              <a:rPr lang="en-US" dirty="0">
                <a:solidFill>
                  <a:schemeClr val="tx1"/>
                </a:solidFill>
                <a:latin typeface="+mn-lt"/>
              </a:rPr>
              <a:t>Albert Einstein:</a:t>
            </a:r>
          </a:p>
          <a:p>
            <a:pPr marL="357187" lvl="1" indent="0">
              <a:spcAft>
                <a:spcPts val="600"/>
              </a:spcAft>
              <a:buClr>
                <a:schemeClr val="tx1"/>
              </a:buClr>
              <a:buNone/>
            </a:pPr>
            <a:r>
              <a:rPr lang="en-US" b="0" i="1" dirty="0">
                <a:solidFill>
                  <a:schemeClr val="tx1"/>
                </a:solidFill>
              </a:rPr>
              <a:t>It can scarcely be denied that the supreme goal of all theory is to make the irreducible basic elements as simple and as few as possible without having to surrender the adequate representation of a single datum of experience.</a:t>
            </a:r>
            <a:endParaRPr lang="en-US" b="0" i="1" dirty="0">
              <a:solidFill>
                <a:schemeClr val="tx1"/>
              </a:solidFill>
              <a:latin typeface="+mn-lt"/>
            </a:endParaRPr>
          </a:p>
          <a:p>
            <a:pPr marL="357187" lvl="1" indent="0">
              <a:spcAft>
                <a:spcPts val="600"/>
              </a:spcAft>
              <a:buClr>
                <a:schemeClr val="tx1"/>
              </a:buClr>
              <a:buNone/>
            </a:pPr>
            <a:r>
              <a:rPr lang="en-US" b="0" u="sng" dirty="0">
                <a:solidFill>
                  <a:schemeClr val="tx1"/>
                </a:solidFill>
                <a:latin typeface="+mn-lt"/>
              </a:rPr>
              <a:t>Paraphrased</a:t>
            </a:r>
            <a:r>
              <a:rPr lang="en-US" b="0" dirty="0">
                <a:solidFill>
                  <a:schemeClr val="tx1"/>
                </a:solidFill>
                <a:latin typeface="+mn-lt"/>
              </a:rPr>
              <a:t>:</a:t>
            </a:r>
          </a:p>
          <a:p>
            <a:pPr marL="646112" lvl="2" indent="0">
              <a:spcAft>
                <a:spcPts val="600"/>
              </a:spcAft>
              <a:buClr>
                <a:schemeClr val="tx1"/>
              </a:buClr>
              <a:buNone/>
            </a:pPr>
            <a:r>
              <a:rPr lang="en-US" sz="1800" b="0" dirty="0">
                <a:solidFill>
                  <a:schemeClr val="tx1"/>
                </a:solidFill>
                <a:latin typeface="+mn-lt"/>
              </a:rPr>
              <a:t>“Everything should be made as simple as possible, but no simpler.”</a:t>
            </a:r>
          </a:p>
          <a:p>
            <a:pPr indent="-214313">
              <a:spcAft>
                <a:spcPts val="600"/>
              </a:spcAft>
              <a:buClr>
                <a:schemeClr val="tx1"/>
              </a:buClr>
            </a:pPr>
            <a:r>
              <a:rPr lang="en-US" dirty="0">
                <a:solidFill>
                  <a:schemeClr val="tx1"/>
                </a:solidFill>
                <a:latin typeface="+mn-lt"/>
              </a:rPr>
              <a:t>Hans Albert Einstein (Hydraulic Engineer):</a:t>
            </a:r>
          </a:p>
          <a:p>
            <a:pPr marL="357187" lvl="1" indent="0">
              <a:spcAft>
                <a:spcPts val="600"/>
              </a:spcAft>
              <a:buClr>
                <a:schemeClr val="tx1"/>
              </a:buClr>
              <a:buNone/>
            </a:pPr>
            <a:r>
              <a:rPr lang="en-US" b="0" i="1" dirty="0">
                <a:solidFill>
                  <a:schemeClr val="tx1"/>
                </a:solidFill>
                <a:latin typeface="+mn-lt"/>
              </a:rPr>
              <a:t>You can assume anything you want. The water won’t! </a:t>
            </a:r>
          </a:p>
          <a:p>
            <a:pPr marL="357187" lvl="1" indent="0">
              <a:spcAft>
                <a:spcPts val="600"/>
              </a:spcAft>
              <a:buClr>
                <a:schemeClr val="tx1"/>
              </a:buClr>
              <a:buNone/>
            </a:pPr>
            <a:r>
              <a:rPr lang="en-US" b="0" u="sng" dirty="0">
                <a:solidFill>
                  <a:schemeClr val="tx1"/>
                </a:solidFill>
                <a:latin typeface="+mn-lt"/>
              </a:rPr>
              <a:t>Moral</a:t>
            </a:r>
            <a:r>
              <a:rPr lang="en-US" b="0" dirty="0">
                <a:solidFill>
                  <a:schemeClr val="tx1"/>
                </a:solidFill>
                <a:latin typeface="+mn-lt"/>
              </a:rPr>
              <a:t>: Be careful with your assumptions.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2</a:t>
            </a:fld>
            <a:endParaRPr lang="en-US"/>
          </a:p>
        </p:txBody>
      </p:sp>
      <p:pic>
        <p:nvPicPr>
          <p:cNvPr id="1026" name="Picture 2">
            <a:extLst>
              <a:ext uri="{FF2B5EF4-FFF2-40B4-BE49-F238E27FC236}">
                <a16:creationId xmlns:a16="http://schemas.microsoft.com/office/drawing/2014/main" id="{12B3E320-1ACB-8453-7368-EE4E204C87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59409" y="1037959"/>
            <a:ext cx="1531842" cy="23041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C64A574E-B65E-42C9-6CF5-1BF131F0DA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87163" y="4430332"/>
            <a:ext cx="1739288" cy="173928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FDB090A-CB57-E9ED-03D4-E79FCCBF630D}"/>
              </a:ext>
            </a:extLst>
          </p:cNvPr>
          <p:cNvSpPr txBox="1"/>
          <p:nvPr/>
        </p:nvSpPr>
        <p:spPr>
          <a:xfrm>
            <a:off x="9926451" y="4588845"/>
            <a:ext cx="1666705" cy="1569660"/>
          </a:xfrm>
          <a:prstGeom prst="rect">
            <a:avLst/>
          </a:prstGeom>
          <a:noFill/>
        </p:spPr>
        <p:txBody>
          <a:bodyPr wrap="square" rtlCol="0">
            <a:spAutoFit/>
          </a:bodyPr>
          <a:lstStyle/>
          <a:p>
            <a:r>
              <a:rPr lang="en-US" sz="1600" dirty="0"/>
              <a:t>Albert Einstein, said of his son’s career, “He is working on a more difficult problem.”</a:t>
            </a:r>
          </a:p>
        </p:txBody>
      </p:sp>
      <p:pic>
        <p:nvPicPr>
          <p:cNvPr id="1028" name="Picture 4" descr="Albert Einstein - Wikipedia">
            <a:extLst>
              <a:ext uri="{FF2B5EF4-FFF2-40B4-BE49-F238E27FC236}">
                <a16:creationId xmlns:a16="http://schemas.microsoft.com/office/drawing/2014/main" id="{173D6314-156C-2F5F-8A28-430DAA9570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64761" y="2296632"/>
            <a:ext cx="1728395" cy="22701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06101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224471"/>
            <a:ext cx="11755437" cy="523180"/>
          </a:xfrm>
          <a:noFill/>
          <a:ln w="9525">
            <a:noFill/>
            <a:miter lim="800000"/>
            <a:headEnd/>
            <a:tailEnd/>
          </a:ln>
        </p:spPr>
        <p:txBody>
          <a:bodyPr spcFirstLastPara="1" wrap="square" lIns="91425" tIns="45700" rIns="91425" bIns="45700" anchor="ctr" anchorCtr="0">
            <a:spAutoFit/>
          </a:bodyPr>
          <a:lstStyle/>
          <a:p>
            <a:pPr algn="ctr" defTabSz="977900"/>
            <a:r>
              <a:rPr lang="en-US" sz="2800" kern="1200" dirty="0">
                <a:solidFill>
                  <a:schemeClr val="tx1"/>
                </a:solidFill>
                <a:latin typeface="Arial" pitchFamily="34" charset="0"/>
                <a:ea typeface="+mn-ea"/>
                <a:cs typeface="+mn-cs"/>
              </a:rPr>
              <a:t>Past and Current Applications of CE-QUAL-W2</a:t>
            </a:r>
          </a:p>
        </p:txBody>
      </p:sp>
      <p:sp>
        <p:nvSpPr>
          <p:cNvPr id="3" name="Content Placeholder 2"/>
          <p:cNvSpPr>
            <a:spLocks noGrp="1"/>
          </p:cNvSpPr>
          <p:nvPr>
            <p:ph idx="1"/>
          </p:nvPr>
        </p:nvSpPr>
        <p:spPr>
          <a:xfrm>
            <a:off x="406399" y="825719"/>
            <a:ext cx="7812315" cy="5338999"/>
          </a:xfrm>
        </p:spPr>
        <p:txBody>
          <a:bodyPr/>
          <a:lstStyle/>
          <a:p>
            <a:pPr marL="228600" indent="-228600">
              <a:spcBef>
                <a:spcPts val="0"/>
              </a:spcBef>
              <a:buClr>
                <a:schemeClr val="tx1"/>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CE-QUAL-W2 is widely used by USACE and other federal, state, and local agencies for environmental impact assessments, planning studies, etc. Agencies that use CE-QUAL-W2 as their standard reservoir water quality model include:</a:t>
            </a:r>
          </a:p>
          <a:p>
            <a:pPr marL="800100" lvl="1" indent="-228600">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U.S. Geological Survey (USGS)</a:t>
            </a:r>
          </a:p>
          <a:p>
            <a:pPr marL="800100" lvl="1" indent="-228600">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U.S. Bureau of Reclamation</a:t>
            </a:r>
          </a:p>
          <a:p>
            <a:pPr marL="800100" lvl="1" indent="-228600">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U.S. Environmental Protection Agency (EPA)</a:t>
            </a:r>
          </a:p>
          <a:p>
            <a:pPr marL="800100" lvl="1" indent="-228600">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State of California</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More than 1,100 model applications have been developed worldwide for reservoirs, rivers, estuaries, and other water bodies since CE-QUAL-W2 was released in 1986.</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CE-QUAL-W2 is also used as a research tool by researchers at universities and other organizations.</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At least 1,500 publications utilized or cited CE-QUAL-W2 in the year 2022 alone.</a:t>
            </a:r>
          </a:p>
          <a:p>
            <a:pPr marL="114300" indent="-228600">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Recent Studies:</a:t>
            </a:r>
          </a:p>
          <a:p>
            <a:pPr marL="685800" lvl="1">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Water Temperature Modeling Platform, California Central Valley Project (USBR and State of California): This platform applies CE-QUAL-W2 for ongoing and future operations decision-making</a:t>
            </a:r>
          </a:p>
          <a:p>
            <a:pPr marL="685800" lvl="1">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USACE Northwest Division, Columbia and Snake River Watershed</a:t>
            </a:r>
          </a:p>
          <a:p>
            <a:pPr marL="974725" lvl="2">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Columbia System Reservoir Operation (CRSO) Project</a:t>
            </a:r>
          </a:p>
          <a:p>
            <a:pPr marL="974725" lvl="2">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Columbia River Treaty (CRT) Project</a:t>
            </a:r>
          </a:p>
          <a:p>
            <a:pPr marL="685800" lvl="1">
              <a:spcBef>
                <a:spcPts val="0"/>
              </a:spcBef>
              <a:buClr>
                <a:schemeClr val="tx1"/>
              </a:buClr>
            </a:pPr>
            <a:r>
              <a:rPr lang="en-US" sz="1600" b="0" dirty="0">
                <a:solidFill>
                  <a:schemeClr val="tx1"/>
                </a:solidFill>
                <a:latin typeface="Calibri" panose="020F0502020204030204" pitchFamily="34" charset="0"/>
                <a:cs typeface="Calibri" panose="020F0502020204030204" pitchFamily="34" charset="0"/>
              </a:rPr>
              <a:t>Philadelphia District, Lehigh River Water Quality Modeling</a:t>
            </a:r>
          </a:p>
        </p:txBody>
      </p:sp>
      <p:sp>
        <p:nvSpPr>
          <p:cNvPr id="5" name="Slide Number Placeholder 4"/>
          <p:cNvSpPr>
            <a:spLocks noGrp="1"/>
          </p:cNvSpPr>
          <p:nvPr>
            <p:ph type="sldNum" sz="quarter" idx="11"/>
          </p:nvPr>
        </p:nvSpPr>
        <p:spPr>
          <a:xfrm>
            <a:off x="11184570" y="6595360"/>
            <a:ext cx="969433" cy="365125"/>
          </a:xfrm>
          <a:prstGeom prst="rect">
            <a:avLst/>
          </a:prstGeom>
          <a:ln w="57150">
            <a:noFill/>
          </a:ln>
        </p:spPr>
        <p:txBody>
          <a:bodyPr/>
          <a:lstStyle>
            <a:defPPr>
              <a:defRPr lang="en-US"/>
            </a:defPPr>
            <a:lvl1pPr algn="l" rtl="0" fontAlgn="base">
              <a:spcBef>
                <a:spcPct val="0"/>
              </a:spcBef>
              <a:spcAft>
                <a:spcPct val="0"/>
              </a:spcAft>
              <a:defRPr lang="en-US" sz="900" kern="1200">
                <a:solidFill>
                  <a:schemeClr val="tx1">
                    <a:lumMod val="65000"/>
                    <a:lumOff val="35000"/>
                  </a:schemeClr>
                </a:solidFill>
                <a:latin typeface="+mn-lt"/>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a:lstStyle>
          <a:p>
            <a:fld id="{9A257827-C34C-4251-B995-96C9C233CCC8}" type="slidenum">
              <a:rPr lang="en-US" smtClean="0"/>
              <a:pPr/>
              <a:t>20</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6" name="Picture 5">
            <a:extLst>
              <a:ext uri="{FF2B5EF4-FFF2-40B4-BE49-F238E27FC236}">
                <a16:creationId xmlns:a16="http://schemas.microsoft.com/office/drawing/2014/main" id="{DA2043CD-CEF5-15AC-006A-0512A673B3AF}"/>
              </a:ext>
            </a:extLst>
          </p:cNvPr>
          <p:cNvPicPr>
            <a:picLocks noChangeAspect="1"/>
          </p:cNvPicPr>
          <p:nvPr/>
        </p:nvPicPr>
        <p:blipFill>
          <a:blip r:embed="rId3"/>
          <a:stretch>
            <a:fillRect/>
          </a:stretch>
        </p:blipFill>
        <p:spPr>
          <a:xfrm>
            <a:off x="7777944" y="349793"/>
            <a:ext cx="4267199" cy="5522258"/>
          </a:xfrm>
          <a:prstGeom prst="rect">
            <a:avLst/>
          </a:prstGeom>
        </p:spPr>
      </p:pic>
      <p:sp>
        <p:nvSpPr>
          <p:cNvPr id="4" name="TextBox 3">
            <a:extLst>
              <a:ext uri="{FF2B5EF4-FFF2-40B4-BE49-F238E27FC236}">
                <a16:creationId xmlns:a16="http://schemas.microsoft.com/office/drawing/2014/main" id="{E00A4C1A-DAD7-6527-A311-B70E568B7D51}"/>
              </a:ext>
            </a:extLst>
          </p:cNvPr>
          <p:cNvSpPr txBox="1"/>
          <p:nvPr/>
        </p:nvSpPr>
        <p:spPr>
          <a:xfrm>
            <a:off x="8120739" y="5467008"/>
            <a:ext cx="3566888" cy="738664"/>
          </a:xfrm>
          <a:prstGeom prst="rect">
            <a:avLst/>
          </a:prstGeom>
          <a:noFill/>
        </p:spPr>
        <p:txBody>
          <a:bodyPr wrap="square" rtlCol="0">
            <a:spAutoFit/>
          </a:bodyPr>
          <a:lstStyle/>
          <a:p>
            <a:pPr algn="ctr"/>
            <a:r>
              <a:rPr lang="en-US" sz="1400" dirty="0"/>
              <a:t>Region of Application:</a:t>
            </a:r>
          </a:p>
          <a:p>
            <a:pPr algn="ctr"/>
            <a:r>
              <a:rPr lang="en-US" sz="1400" dirty="0"/>
              <a:t>Water Temperature Modeling Platform</a:t>
            </a:r>
          </a:p>
          <a:p>
            <a:pPr algn="ctr"/>
            <a:r>
              <a:rPr lang="en-US" sz="1400" dirty="0"/>
              <a:t>California Central Valley Project</a:t>
            </a:r>
          </a:p>
        </p:txBody>
      </p:sp>
    </p:spTree>
    <p:extLst>
      <p:ext uri="{BB962C8B-B14F-4D97-AF65-F5344CB8AC3E}">
        <p14:creationId xmlns:p14="http://schemas.microsoft.com/office/powerpoint/2010/main" val="7571453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79651"/>
            <a:ext cx="11391901" cy="461624"/>
          </a:xfr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chemeClr val="tx1"/>
                </a:solidFill>
                <a:latin typeface="Arial" pitchFamily="34" charset="0"/>
                <a:ea typeface="+mn-ea"/>
                <a:cs typeface="+mn-cs"/>
              </a:rPr>
              <a:t>CE-QUAL-W2 Model Benefits</a:t>
            </a:r>
          </a:p>
        </p:txBody>
      </p:sp>
      <p:sp>
        <p:nvSpPr>
          <p:cNvPr id="3" name="Content Placeholder 2"/>
          <p:cNvSpPr>
            <a:spLocks noGrp="1"/>
          </p:cNvSpPr>
          <p:nvPr>
            <p:ph idx="1"/>
          </p:nvPr>
        </p:nvSpPr>
        <p:spPr>
          <a:xfrm>
            <a:off x="445036" y="831547"/>
            <a:ext cx="4964091" cy="5391179"/>
          </a:xfrm>
        </p:spPr>
        <p:txBody>
          <a:bodyPr wrap="square">
            <a:spAutoFit/>
          </a:bodyPr>
          <a:lstStyle/>
          <a:p>
            <a:pPr marL="228600" indent="-228600">
              <a:buClr>
                <a:schemeClr val="tx1"/>
              </a:buClr>
              <a:buFont typeface="Arial" panose="020B0604020202020204" pitchFamily="34" charset="0"/>
              <a:buChar char="•"/>
            </a:pPr>
            <a:r>
              <a:rPr lang="en-US" sz="1600" b="0" dirty="0">
                <a:latin typeface="Calibri" panose="020F0502020204030204" pitchFamily="34" charset="0"/>
                <a:cs typeface="Calibri" panose="020F0502020204030204" pitchFamily="34" charset="0"/>
              </a:rPr>
              <a:t>CE-QUAL-W2 has been extensively used and tested on over 1,100 water bodies since it was first released in 1986.</a:t>
            </a:r>
          </a:p>
          <a:p>
            <a:pPr marL="228600" indent="-228600">
              <a:buClr>
                <a:schemeClr val="tx1"/>
              </a:buClr>
              <a:buFont typeface="Arial" panose="020B0604020202020204" pitchFamily="34" charset="0"/>
              <a:buChar char="•"/>
            </a:pPr>
            <a:r>
              <a:rPr lang="en-US" sz="1600" b="0" dirty="0">
                <a:latin typeface="Calibri" panose="020F0502020204030204" pitchFamily="34" charset="0"/>
                <a:cs typeface="Calibri" panose="020F0502020204030204" pitchFamily="34" charset="0"/>
              </a:rPr>
              <a:t>CE-QUAL-W2 enables detailed study of temperature stratification, contaminant distribution, and nutrient dynamics across diverse aquatic environments including rivers, reservoirs, lakes, and estuaries.</a:t>
            </a:r>
          </a:p>
          <a:p>
            <a:pPr marL="228600" indent="-228600">
              <a:buClr>
                <a:schemeClr val="tx1"/>
              </a:buClr>
              <a:buFont typeface="Arial" panose="020B0604020202020204" pitchFamily="34" charset="0"/>
              <a:buChar char="•"/>
            </a:pPr>
            <a:r>
              <a:rPr lang="en-US" sz="1600" b="0" dirty="0">
                <a:latin typeface="Calibri" panose="020F0502020204030204" pitchFamily="34" charset="0"/>
                <a:cs typeface="Calibri" panose="020F0502020204030204" pitchFamily="34" charset="0"/>
              </a:rPr>
              <a:t>In contrast with reservoir models with 1D hydrodynamics, CE-QUAL-W2 accurately simulates vertical and </a:t>
            </a:r>
            <a:r>
              <a:rPr lang="en-US" sz="1600" b="0" i="1" dirty="0">
                <a:latin typeface="Calibri" panose="020F0502020204030204" pitchFamily="34" charset="0"/>
                <a:cs typeface="Calibri" panose="020F0502020204030204" pitchFamily="34" charset="0"/>
              </a:rPr>
              <a:t>longitudinal</a:t>
            </a:r>
            <a:r>
              <a:rPr lang="en-US" sz="1600" b="0" dirty="0">
                <a:latin typeface="Calibri" panose="020F0502020204030204" pitchFamily="34" charset="0"/>
                <a:cs typeface="Calibri" panose="020F0502020204030204" pitchFamily="34" charset="0"/>
              </a:rPr>
              <a:t> transport of constituents, which can be as important as chemical kinetics in accurately simulating water quality.</a:t>
            </a:r>
          </a:p>
          <a:p>
            <a:pPr marL="685800" lvl="1">
              <a:buClr>
                <a:schemeClr val="tx1"/>
              </a:buClr>
              <a:buFont typeface="Arial" panose="020B0604020202020204" pitchFamily="34" charset="0"/>
              <a:buChar char="•"/>
            </a:pPr>
            <a:r>
              <a:rPr lang="en-US" sz="1600" b="0" dirty="0">
                <a:latin typeface="Calibri" panose="020F0502020204030204" pitchFamily="34" charset="0"/>
                <a:cs typeface="Calibri" panose="020F0502020204030204" pitchFamily="34" charset="0"/>
              </a:rPr>
              <a:t>This is important where thermal and/or water quality gradients exist due to pollutant inflows and/or short reservoir retention times.</a:t>
            </a:r>
          </a:p>
          <a:p>
            <a:pPr marL="228600" indent="-228600">
              <a:buClr>
                <a:schemeClr val="tx1"/>
              </a:buClr>
              <a:buFont typeface="Arial" panose="020B0604020202020204" pitchFamily="34" charset="0"/>
              <a:buChar char="•"/>
            </a:pPr>
            <a:r>
              <a:rPr lang="en-US" sz="1600" b="0" dirty="0">
                <a:latin typeface="Calibri" panose="020F0502020204030204" pitchFamily="34" charset="0"/>
                <a:cs typeface="Calibri" panose="020F0502020204030204" pitchFamily="34" charset="0"/>
              </a:rPr>
              <a:t>The model also incorporates advanced features relevant to fish habitat, selective withdrawal strategies, hypolimnetic aeration, and the dynamics of various algae types, as well as sediment diagenesis processes critical for understanding harmful algal bloom dynamics.</a:t>
            </a:r>
          </a:p>
        </p:txBody>
      </p:sp>
      <p:sp>
        <p:nvSpPr>
          <p:cNvPr id="5" name="Slide Number Placeholder 4"/>
          <p:cNvSpPr>
            <a:spLocks noGrp="1"/>
          </p:cNvSpPr>
          <p:nvPr>
            <p:ph type="sldNum" sz="quarter" idx="11"/>
          </p:nvPr>
        </p:nvSpPr>
        <p:spPr>
          <a:xfrm>
            <a:off x="11184570" y="6595360"/>
            <a:ext cx="969433" cy="365125"/>
          </a:xfrm>
          <a:prstGeom prst="rect">
            <a:avLst/>
          </a:prstGeom>
          <a:ln w="57150">
            <a:noFill/>
          </a:ln>
        </p:spPr>
        <p:txBody>
          <a:bodyPr/>
          <a:lstStyle>
            <a:defPPr>
              <a:defRPr lang="en-US"/>
            </a:defPPr>
            <a:lvl1pPr algn="l" rtl="0" fontAlgn="base">
              <a:spcBef>
                <a:spcPct val="0"/>
              </a:spcBef>
              <a:spcAft>
                <a:spcPct val="0"/>
              </a:spcAft>
              <a:defRPr lang="en-US" sz="900" kern="1200">
                <a:solidFill>
                  <a:schemeClr val="tx1">
                    <a:lumMod val="65000"/>
                    <a:lumOff val="35000"/>
                  </a:schemeClr>
                </a:solidFill>
                <a:latin typeface="+mn-lt"/>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a:lstStyle>
          <a:p>
            <a:fld id="{9A257827-C34C-4251-B995-96C9C233CCC8}" type="slidenum">
              <a:rPr lang="en-US" smtClean="0"/>
              <a:pPr/>
              <a:t>21</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12" name="Picture 11" descr="A close-up of a graph&#10;&#10;Description automatically generated">
            <a:hlinkClick r:id="" action="ppaction://media"/>
            <a:extLst>
              <a:ext uri="{FF2B5EF4-FFF2-40B4-BE49-F238E27FC236}">
                <a16:creationId xmlns:a16="http://schemas.microsoft.com/office/drawing/2014/main" id="{3F100AB3-7990-8A22-A613-D5EF3E8DAF96}"/>
              </a:ext>
            </a:extLst>
          </p:cNvPr>
          <p:cNvPicPr>
            <a:picLocks noChangeAspect="1"/>
          </p:cNvPicPr>
          <p:nvPr/>
        </p:nvPicPr>
        <p:blipFill>
          <a:blip r:embed="rId3"/>
          <a:stretch>
            <a:fillRect/>
          </a:stretch>
        </p:blipFill>
        <p:spPr>
          <a:xfrm>
            <a:off x="5827040" y="837123"/>
            <a:ext cx="5644217" cy="2412333"/>
          </a:xfrm>
          <a:prstGeom prst="rect">
            <a:avLst/>
          </a:prstGeom>
        </p:spPr>
      </p:pic>
      <p:pic>
        <p:nvPicPr>
          <p:cNvPr id="13" name="Picture 12" descr="A graph showing the temperature of a person&#10;&#10;Description automatically generated">
            <a:hlinkClick r:id="" action="ppaction://media"/>
            <a:extLst>
              <a:ext uri="{FF2B5EF4-FFF2-40B4-BE49-F238E27FC236}">
                <a16:creationId xmlns:a16="http://schemas.microsoft.com/office/drawing/2014/main" id="{899809A9-CBCA-A4B3-17E7-BE4DB1D3E097}"/>
              </a:ext>
            </a:extLst>
          </p:cNvPr>
          <p:cNvPicPr>
            <a:picLocks noChangeAspect="1"/>
          </p:cNvPicPr>
          <p:nvPr/>
        </p:nvPicPr>
        <p:blipFill>
          <a:blip r:embed="rId4"/>
          <a:stretch>
            <a:fillRect/>
          </a:stretch>
        </p:blipFill>
        <p:spPr>
          <a:xfrm>
            <a:off x="5943640" y="3297927"/>
            <a:ext cx="5518557" cy="2963436"/>
          </a:xfrm>
          <a:prstGeom prst="rect">
            <a:avLst/>
          </a:prstGeom>
        </p:spPr>
      </p:pic>
    </p:spTree>
    <p:extLst>
      <p:ext uri="{BB962C8B-B14F-4D97-AF65-F5344CB8AC3E}">
        <p14:creationId xmlns:p14="http://schemas.microsoft.com/office/powerpoint/2010/main" val="23815768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Acknowledgements</a:t>
            </a:r>
          </a:p>
        </p:txBody>
      </p:sp>
      <p:sp>
        <p:nvSpPr>
          <p:cNvPr id="3" name="Content Placeholder 2"/>
          <p:cNvSpPr>
            <a:spLocks noGrp="1"/>
          </p:cNvSpPr>
          <p:nvPr>
            <p:ph idx="1"/>
          </p:nvPr>
        </p:nvSpPr>
        <p:spPr>
          <a:xfrm>
            <a:off x="406399" y="1008014"/>
            <a:ext cx="8120656" cy="4607478"/>
          </a:xfrm>
        </p:spPr>
        <p:txBody>
          <a:bodyPr/>
          <a:lstStyle/>
          <a:p>
            <a:r>
              <a:rPr lang="en-US" sz="1600" dirty="0">
                <a:solidFill>
                  <a:schemeClr val="tx1"/>
                </a:solidFill>
                <a:latin typeface="+mn-lt"/>
              </a:rPr>
              <a:t>CE-QUAL-W2 Team:</a:t>
            </a:r>
            <a:endParaRPr lang="en-US" sz="1600" b="0" dirty="0">
              <a:solidFill>
                <a:schemeClr val="tx1"/>
              </a:solidFill>
              <a:latin typeface="+mn-lt"/>
            </a:endParaRPr>
          </a:p>
          <a:p>
            <a:pPr marL="228600" indent="-228600">
              <a:buClr>
                <a:schemeClr val="tx1"/>
              </a:buClr>
              <a:buFont typeface="Arial" panose="020B0604020202020204" pitchFamily="34" charset="0"/>
              <a:buChar char="•"/>
            </a:pPr>
            <a:r>
              <a:rPr lang="en-US" sz="1600" b="0" dirty="0">
                <a:solidFill>
                  <a:schemeClr val="tx1"/>
                </a:solidFill>
                <a:latin typeface="+mn-lt"/>
              </a:rPr>
              <a:t>Todd Steissberg, Lead Developer, USACE ERDC</a:t>
            </a:r>
          </a:p>
          <a:p>
            <a:pPr marL="228600" indent="-228600">
              <a:buClr>
                <a:schemeClr val="tx1"/>
              </a:buClr>
              <a:buFont typeface="Arial" panose="020B0604020202020204" pitchFamily="34" charset="0"/>
              <a:buChar char="•"/>
            </a:pPr>
            <a:r>
              <a:rPr lang="en-US" sz="1600" b="0" dirty="0">
                <a:solidFill>
                  <a:schemeClr val="tx1"/>
                </a:solidFill>
                <a:latin typeface="+mn-lt"/>
              </a:rPr>
              <a:t>Lauren Melendez, Course Coordinator, USACE ERDC</a:t>
            </a:r>
          </a:p>
          <a:p>
            <a:pPr marL="228600" indent="-228600">
              <a:buClr>
                <a:schemeClr val="tx1"/>
              </a:buClr>
              <a:buFont typeface="Arial" panose="020B0604020202020204" pitchFamily="34" charset="0"/>
              <a:buChar char="•"/>
            </a:pPr>
            <a:r>
              <a:rPr lang="en-US" sz="1600" b="0" dirty="0">
                <a:solidFill>
                  <a:schemeClr val="tx1"/>
                </a:solidFill>
                <a:latin typeface="+mn-lt"/>
              </a:rPr>
              <a:t>Scott Wells, Professor, Portland State University</a:t>
            </a:r>
          </a:p>
          <a:p>
            <a:pPr marL="228600" indent="-228600">
              <a:buClr>
                <a:schemeClr val="tx1"/>
              </a:buClr>
              <a:buFont typeface="Arial" panose="020B0604020202020204" pitchFamily="34" charset="0"/>
              <a:buChar char="•"/>
            </a:pPr>
            <a:r>
              <a:rPr lang="en-US" sz="1600" b="0" dirty="0">
                <a:solidFill>
                  <a:schemeClr val="tx1"/>
                </a:solidFill>
                <a:latin typeface="+mn-lt"/>
              </a:rPr>
              <a:t>Zhonglong, Zhang, Developer, Portland State University</a:t>
            </a:r>
          </a:p>
          <a:p>
            <a:pPr marL="228600" indent="-228600">
              <a:buClr>
                <a:schemeClr val="tx1"/>
              </a:buClr>
              <a:buFont typeface="Arial" panose="020B0604020202020204" pitchFamily="34" charset="0"/>
              <a:buChar char="•"/>
            </a:pPr>
            <a:r>
              <a:rPr lang="en-US" sz="1600" b="0" dirty="0">
                <a:solidFill>
                  <a:schemeClr val="tx1"/>
                </a:solidFill>
                <a:latin typeface="+mn-lt"/>
              </a:rPr>
              <a:t>Isaac Mudge, Developer, USACE New Orleans District</a:t>
            </a:r>
          </a:p>
          <a:p>
            <a:endParaRPr lang="en-US" sz="1600" b="0" dirty="0">
              <a:solidFill>
                <a:schemeClr val="tx1"/>
              </a:solidFill>
              <a:latin typeface="+mn-lt"/>
            </a:endParaRPr>
          </a:p>
          <a:p>
            <a:r>
              <a:rPr lang="en-US" sz="1600" dirty="0">
                <a:solidFill>
                  <a:schemeClr val="tx1"/>
                </a:solidFill>
                <a:latin typeface="+mn-lt"/>
              </a:rPr>
              <a:t>Funding and Support:</a:t>
            </a:r>
          </a:p>
          <a:p>
            <a:pPr marL="228600" indent="-228600">
              <a:buClr>
                <a:schemeClr val="tx1"/>
              </a:buClr>
              <a:buFont typeface="Arial" panose="020B0604020202020204" pitchFamily="34" charset="0"/>
              <a:buChar char="•"/>
            </a:pPr>
            <a:r>
              <a:rPr lang="en-US" sz="1600" b="0" dirty="0">
                <a:solidFill>
                  <a:schemeClr val="tx1"/>
                </a:solidFill>
              </a:rPr>
              <a:t>USACE Numerical Model Maintenance Program, Hydraulics, Hydrology, and Coastal Community of Practice (HH&amp;C CoP)</a:t>
            </a:r>
          </a:p>
          <a:p>
            <a:pPr marL="228600" indent="-228600">
              <a:buClr>
                <a:schemeClr val="tx1"/>
              </a:buClr>
              <a:buFont typeface="Arial" panose="020B0604020202020204" pitchFamily="34" charset="0"/>
              <a:buChar char="•"/>
            </a:pPr>
            <a:r>
              <a:rPr lang="en-US" sz="1600" b="0" dirty="0">
                <a:solidFill>
                  <a:schemeClr val="tx1"/>
                </a:solidFill>
                <a:latin typeface="+mn-lt"/>
              </a:rPr>
              <a:t>Ecosystem Management and Restoration Research Program (EMRRP)</a:t>
            </a:r>
          </a:p>
          <a:p>
            <a:pPr marL="228600" indent="-228600">
              <a:buClr>
                <a:schemeClr val="tx1"/>
              </a:buClr>
              <a:buFont typeface="Arial" panose="020B0604020202020204" pitchFamily="34" charset="0"/>
              <a:buChar char="•"/>
            </a:pPr>
            <a:r>
              <a:rPr lang="en-US" sz="1600" b="0" dirty="0">
                <a:solidFill>
                  <a:schemeClr val="tx1"/>
                </a:solidFill>
                <a:latin typeface="+mn-lt"/>
              </a:rPr>
              <a:t>Aquatic Nuisance Species Research Program (ANSRP)</a:t>
            </a:r>
          </a:p>
          <a:p>
            <a:endParaRPr lang="en-US" sz="1600" b="0" dirty="0">
              <a:solidFill>
                <a:schemeClr val="tx1"/>
              </a:solidFill>
              <a:latin typeface="+mn-lt"/>
            </a:endParaRPr>
          </a:p>
          <a:p>
            <a:endParaRPr lang="en-US" sz="1600" b="0" dirty="0">
              <a:solidFill>
                <a:schemeClr val="tx1"/>
              </a:solidFill>
              <a:latin typeface="+mn-lt"/>
            </a:endParaRPr>
          </a:p>
          <a:p>
            <a:endParaRPr lang="en-US" sz="1600" b="0" dirty="0">
              <a:solidFill>
                <a:schemeClr val="tx1"/>
              </a:solidFill>
              <a:latin typeface="+mn-lt"/>
            </a:endParaRPr>
          </a:p>
          <a:p>
            <a:endParaRPr lang="en-US" sz="1600" b="0" dirty="0">
              <a:solidFill>
                <a:schemeClr val="tx1"/>
              </a:solidFill>
              <a:latin typeface="+mn-lt"/>
            </a:endParaRPr>
          </a:p>
          <a:p>
            <a:endParaRPr lang="en-US" sz="16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22</a:t>
            </a:fld>
            <a:endParaRPr lang="en-US"/>
          </a:p>
        </p:txBody>
      </p:sp>
      <p:pic>
        <p:nvPicPr>
          <p:cNvPr id="6" name="Picture 5" descr="A picture containing cake, birthday, indoor, decorated&#10;&#10;Description automatically generated">
            <a:extLst>
              <a:ext uri="{FF2B5EF4-FFF2-40B4-BE49-F238E27FC236}">
                <a16:creationId xmlns:a16="http://schemas.microsoft.com/office/drawing/2014/main" id="{C96A2128-96B1-3C4F-C0BB-DFEE4921A96A}"/>
              </a:ext>
            </a:extLst>
          </p:cNvPr>
          <p:cNvPicPr>
            <a:picLocks noChangeAspect="1"/>
          </p:cNvPicPr>
          <p:nvPr/>
        </p:nvPicPr>
        <p:blipFill>
          <a:blip r:embed="rId2"/>
          <a:stretch>
            <a:fillRect/>
          </a:stretch>
        </p:blipFill>
        <p:spPr>
          <a:xfrm>
            <a:off x="7582361" y="457200"/>
            <a:ext cx="4284663" cy="6063339"/>
          </a:xfrm>
          <a:prstGeom prst="rect">
            <a:avLst/>
          </a:prstGeom>
        </p:spPr>
      </p:pic>
      <p:sp>
        <p:nvSpPr>
          <p:cNvPr id="8" name="TextBox 7">
            <a:extLst>
              <a:ext uri="{FF2B5EF4-FFF2-40B4-BE49-F238E27FC236}">
                <a16:creationId xmlns:a16="http://schemas.microsoft.com/office/drawing/2014/main" id="{9C9FB11D-D3AA-2CC4-BEFC-974C895B85BD}"/>
              </a:ext>
            </a:extLst>
          </p:cNvPr>
          <p:cNvSpPr txBox="1"/>
          <p:nvPr/>
        </p:nvSpPr>
        <p:spPr>
          <a:xfrm>
            <a:off x="9649723" y="919019"/>
            <a:ext cx="185871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latin typeface="Arial"/>
                <a:ea typeface="ＭＳ Ｐゴシック"/>
                <a:cs typeface="Arial"/>
              </a:rPr>
              <a:t>Graphics by Lauren Melendez</a:t>
            </a:r>
            <a:endParaRPr lang="en-US" sz="1600" dirty="0">
              <a:cs typeface="Arial" pitchFamily="34" charset="0"/>
            </a:endParaRPr>
          </a:p>
        </p:txBody>
      </p:sp>
    </p:spTree>
    <p:extLst>
      <p:ext uri="{BB962C8B-B14F-4D97-AF65-F5344CB8AC3E}">
        <p14:creationId xmlns:p14="http://schemas.microsoft.com/office/powerpoint/2010/main" val="773594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pPr algn="ctr"/>
            <a:r>
              <a:rPr lang="en-US" dirty="0">
                <a:solidFill>
                  <a:schemeClr val="tx1"/>
                </a:solidFill>
                <a:latin typeface="+mj-lt"/>
              </a:rPr>
              <a:t>Questions?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23</a:t>
            </a:fld>
            <a:endParaRPr lang="en-US"/>
          </a:p>
        </p:txBody>
      </p:sp>
      <p:pic>
        <p:nvPicPr>
          <p:cNvPr id="4" name="Picture 3" descr="A picture containing tree, nature, water, waterfall&#10;&#10;Description automatically generated">
            <a:extLst>
              <a:ext uri="{FF2B5EF4-FFF2-40B4-BE49-F238E27FC236}">
                <a16:creationId xmlns:a16="http://schemas.microsoft.com/office/drawing/2014/main" id="{B8442BBE-80CD-0757-3B8B-6C5943C67D22}"/>
              </a:ext>
            </a:extLst>
          </p:cNvPr>
          <p:cNvPicPr>
            <a:picLocks noChangeAspect="1"/>
          </p:cNvPicPr>
          <p:nvPr/>
        </p:nvPicPr>
        <p:blipFill>
          <a:blip r:embed="rId2"/>
          <a:stretch>
            <a:fillRect/>
          </a:stretch>
        </p:blipFill>
        <p:spPr>
          <a:xfrm>
            <a:off x="2111835" y="913088"/>
            <a:ext cx="7884328" cy="5256218"/>
          </a:xfrm>
          <a:prstGeom prst="rect">
            <a:avLst/>
          </a:prstGeom>
        </p:spPr>
      </p:pic>
    </p:spTree>
    <p:extLst>
      <p:ext uri="{BB962C8B-B14F-4D97-AF65-F5344CB8AC3E}">
        <p14:creationId xmlns:p14="http://schemas.microsoft.com/office/powerpoint/2010/main" val="3616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The Tea Leaf Paradox</a:t>
            </a:r>
          </a:p>
        </p:txBody>
      </p:sp>
      <p:sp>
        <p:nvSpPr>
          <p:cNvPr id="5" name="Slide Number Placeholder 4"/>
          <p:cNvSpPr>
            <a:spLocks noGrp="1"/>
          </p:cNvSpPr>
          <p:nvPr>
            <p:ph type="sldNum" sz="quarter" idx="11"/>
          </p:nvPr>
        </p:nvSpPr>
        <p:spPr/>
        <p:txBody>
          <a:bodyPr/>
          <a:lstStyle/>
          <a:p>
            <a:fld id="{9A257827-C34C-4251-B995-96C9C233CCC8}" type="slidenum">
              <a:rPr lang="en-US" smtClean="0"/>
              <a:pPr/>
              <a:t>3</a:t>
            </a:fld>
            <a:endParaRPr lang="en-US"/>
          </a:p>
        </p:txBody>
      </p:sp>
      <p:sp>
        <p:nvSpPr>
          <p:cNvPr id="8" name="Content Placeholder 2">
            <a:extLst>
              <a:ext uri="{FF2B5EF4-FFF2-40B4-BE49-F238E27FC236}">
                <a16:creationId xmlns:a16="http://schemas.microsoft.com/office/drawing/2014/main" id="{B5558295-BA94-B19A-DE8B-79140C73887A}"/>
              </a:ext>
            </a:extLst>
          </p:cNvPr>
          <p:cNvSpPr>
            <a:spLocks noGrp="1"/>
          </p:cNvSpPr>
          <p:nvPr>
            <p:ph idx="1"/>
          </p:nvPr>
        </p:nvSpPr>
        <p:spPr>
          <a:xfrm>
            <a:off x="406400" y="1032424"/>
            <a:ext cx="6908801" cy="5220664"/>
          </a:xfrm>
        </p:spPr>
        <p:txBody>
          <a:bodyPr/>
          <a:lstStyle/>
          <a:p>
            <a:pPr marL="228600" indent="-228600">
              <a:buClr>
                <a:schemeClr val="tx1"/>
              </a:buClr>
              <a:buFont typeface="Arial" panose="020B0604020202020204" pitchFamily="34" charset="0"/>
              <a:buChar char="•"/>
            </a:pPr>
            <a:r>
              <a:rPr lang="en-US" b="0" dirty="0">
                <a:solidFill>
                  <a:schemeClr val="tx1"/>
                </a:solidFill>
              </a:rPr>
              <a:t>Question: When you stir a cup of tea with tea leaves in the bottom of the cup, do they move towards the center of the cup or towards the sides?</a:t>
            </a:r>
          </a:p>
        </p:txBody>
      </p:sp>
      <p:pic>
        <p:nvPicPr>
          <p:cNvPr id="11" name="Tea Leaf Paradox Stirring-7w8FHZJrJvM.mp4" descr="Tea Leaf Paradox Stirring-7w8FHZJrJvM.mp4">
            <a:hlinkClick r:id="" action="ppaction://media"/>
            <a:extLst>
              <a:ext uri="{FF2B5EF4-FFF2-40B4-BE49-F238E27FC236}">
                <a16:creationId xmlns:a16="http://schemas.microsoft.com/office/drawing/2014/main" id="{C47AA46F-E2D7-EC80-128C-FC61C5EB95F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518400" y="683710"/>
            <a:ext cx="4064000" cy="3048000"/>
          </a:xfrm>
          <a:prstGeom prst="rect">
            <a:avLst/>
          </a:prstGeom>
        </p:spPr>
      </p:pic>
    </p:spTree>
    <p:extLst>
      <p:ext uri="{BB962C8B-B14F-4D97-AF65-F5344CB8AC3E}">
        <p14:creationId xmlns:p14="http://schemas.microsoft.com/office/powerpoint/2010/main" val="471233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4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The Tea Leaf Paradox</a:t>
            </a:r>
          </a:p>
        </p:txBody>
      </p:sp>
      <p:sp>
        <p:nvSpPr>
          <p:cNvPr id="5" name="Slide Number Placeholder 4"/>
          <p:cNvSpPr>
            <a:spLocks noGrp="1"/>
          </p:cNvSpPr>
          <p:nvPr>
            <p:ph type="sldNum" sz="quarter" idx="11"/>
          </p:nvPr>
        </p:nvSpPr>
        <p:spPr/>
        <p:txBody>
          <a:bodyPr/>
          <a:lstStyle/>
          <a:p>
            <a:fld id="{9A257827-C34C-4251-B995-96C9C233CCC8}" type="slidenum">
              <a:rPr lang="en-US" smtClean="0"/>
              <a:pPr/>
              <a:t>4</a:t>
            </a:fld>
            <a:endParaRPr lang="en-US"/>
          </a:p>
        </p:txBody>
      </p:sp>
      <p:sp>
        <p:nvSpPr>
          <p:cNvPr id="8" name="Content Placeholder 2">
            <a:extLst>
              <a:ext uri="{FF2B5EF4-FFF2-40B4-BE49-F238E27FC236}">
                <a16:creationId xmlns:a16="http://schemas.microsoft.com/office/drawing/2014/main" id="{B5558295-BA94-B19A-DE8B-79140C73887A}"/>
              </a:ext>
            </a:extLst>
          </p:cNvPr>
          <p:cNvSpPr>
            <a:spLocks noGrp="1"/>
          </p:cNvSpPr>
          <p:nvPr>
            <p:ph idx="1"/>
          </p:nvPr>
        </p:nvSpPr>
        <p:spPr>
          <a:xfrm>
            <a:off x="406400" y="1032424"/>
            <a:ext cx="6908801" cy="5220664"/>
          </a:xfrm>
        </p:spPr>
        <p:txBody>
          <a:bodyPr/>
          <a:lstStyle/>
          <a:p>
            <a:pPr marL="228600" indent="-228600">
              <a:buClr>
                <a:schemeClr val="tx1"/>
              </a:buClr>
              <a:buFont typeface="Arial" panose="020B0604020202020204" pitchFamily="34" charset="0"/>
              <a:buChar char="•"/>
            </a:pPr>
            <a:r>
              <a:rPr lang="en-US" b="0" dirty="0">
                <a:solidFill>
                  <a:schemeClr val="tx1"/>
                </a:solidFill>
              </a:rPr>
              <a:t>Question: When you stir a cup of tea with tea leaves in the bottom of the cup, do they move towards the center of the cup or towards the sides?</a:t>
            </a:r>
          </a:p>
          <a:p>
            <a:pPr marL="228600" indent="-228600">
              <a:buClr>
                <a:schemeClr val="tx1"/>
              </a:buClr>
              <a:buFont typeface="Arial" panose="020B0604020202020204" pitchFamily="34" charset="0"/>
              <a:buChar char="•"/>
            </a:pPr>
            <a:r>
              <a:rPr lang="en-US" b="0" dirty="0">
                <a:solidFill>
                  <a:schemeClr val="tx1"/>
                </a:solidFill>
              </a:rPr>
              <a:t>It seems simple: centrifugal force should cause the tea leaves to collect along the sides of the cup. But do they?</a:t>
            </a:r>
          </a:p>
        </p:txBody>
      </p:sp>
      <p:pic>
        <p:nvPicPr>
          <p:cNvPr id="11" name="Tea Leaf Paradox Stirring-7w8FHZJrJvM.mp4" descr="Tea Leaf Paradox Stirring-7w8FHZJrJvM.mp4">
            <a:hlinkClick r:id="" action="ppaction://media"/>
            <a:extLst>
              <a:ext uri="{FF2B5EF4-FFF2-40B4-BE49-F238E27FC236}">
                <a16:creationId xmlns:a16="http://schemas.microsoft.com/office/drawing/2014/main" id="{C47AA46F-E2D7-EC80-128C-FC61C5EB95F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518400" y="683710"/>
            <a:ext cx="4064000" cy="3048000"/>
          </a:xfrm>
          <a:prstGeom prst="rect">
            <a:avLst/>
          </a:prstGeom>
        </p:spPr>
      </p:pic>
    </p:spTree>
    <p:extLst>
      <p:ext uri="{BB962C8B-B14F-4D97-AF65-F5344CB8AC3E}">
        <p14:creationId xmlns:p14="http://schemas.microsoft.com/office/powerpoint/2010/main" val="1703710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4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The Tea Leaf Paradox</a:t>
            </a:r>
          </a:p>
        </p:txBody>
      </p:sp>
      <p:sp>
        <p:nvSpPr>
          <p:cNvPr id="5" name="Slide Number Placeholder 4"/>
          <p:cNvSpPr>
            <a:spLocks noGrp="1"/>
          </p:cNvSpPr>
          <p:nvPr>
            <p:ph type="sldNum" sz="quarter" idx="11"/>
          </p:nvPr>
        </p:nvSpPr>
        <p:spPr/>
        <p:txBody>
          <a:bodyPr/>
          <a:lstStyle/>
          <a:p>
            <a:fld id="{9A257827-C34C-4251-B995-96C9C233CCC8}" type="slidenum">
              <a:rPr lang="en-US" smtClean="0"/>
              <a:pPr/>
              <a:t>5</a:t>
            </a:fld>
            <a:endParaRPr lang="en-US"/>
          </a:p>
        </p:txBody>
      </p:sp>
      <p:sp>
        <p:nvSpPr>
          <p:cNvPr id="8" name="Content Placeholder 2">
            <a:extLst>
              <a:ext uri="{FF2B5EF4-FFF2-40B4-BE49-F238E27FC236}">
                <a16:creationId xmlns:a16="http://schemas.microsoft.com/office/drawing/2014/main" id="{B5558295-BA94-B19A-DE8B-79140C73887A}"/>
              </a:ext>
            </a:extLst>
          </p:cNvPr>
          <p:cNvSpPr>
            <a:spLocks noGrp="1"/>
          </p:cNvSpPr>
          <p:nvPr>
            <p:ph idx="1"/>
          </p:nvPr>
        </p:nvSpPr>
        <p:spPr>
          <a:xfrm>
            <a:off x="406400" y="1032424"/>
            <a:ext cx="6908801" cy="5220664"/>
          </a:xfrm>
        </p:spPr>
        <p:txBody>
          <a:bodyPr/>
          <a:lstStyle/>
          <a:p>
            <a:pPr marL="228600" indent="-228600">
              <a:buClr>
                <a:schemeClr val="tx1"/>
              </a:buClr>
              <a:buFont typeface="Arial" panose="020B0604020202020204" pitchFamily="34" charset="0"/>
              <a:buChar char="•"/>
            </a:pPr>
            <a:r>
              <a:rPr lang="en-US" b="0" dirty="0">
                <a:solidFill>
                  <a:schemeClr val="tx1"/>
                </a:solidFill>
              </a:rPr>
              <a:t>Question: When you stir a cup of tea with tea leaves in the bottom of the cup, do they move towards the center of the cup or towards the sides?</a:t>
            </a:r>
          </a:p>
          <a:p>
            <a:pPr marL="228600" indent="-228600">
              <a:buClr>
                <a:schemeClr val="tx1"/>
              </a:buClr>
              <a:buFont typeface="Arial" panose="020B0604020202020204" pitchFamily="34" charset="0"/>
              <a:buChar char="•"/>
            </a:pPr>
            <a:r>
              <a:rPr lang="en-US" b="0" dirty="0">
                <a:solidFill>
                  <a:schemeClr val="tx1"/>
                </a:solidFill>
              </a:rPr>
              <a:t>It seems simple: centrifugal force should cause the tea leaves to collect along the sides of the cup. But do they?</a:t>
            </a:r>
          </a:p>
          <a:p>
            <a:pPr marL="228600" indent="-228600">
              <a:buClr>
                <a:schemeClr val="tx1"/>
              </a:buClr>
              <a:buFont typeface="Arial" panose="020B0604020202020204" pitchFamily="34" charset="0"/>
              <a:buChar char="•"/>
            </a:pPr>
            <a:r>
              <a:rPr lang="en-US" b="0" dirty="0">
                <a:solidFill>
                  <a:schemeClr val="tx1"/>
                </a:solidFill>
              </a:rPr>
              <a:t>Albert Einstein solved this problem in 1926 in a paper he wrote on meandering rivers. Einstein was the first person to describe how </a:t>
            </a:r>
            <a:r>
              <a:rPr lang="en-US" b="0" i="1" dirty="0">
                <a:solidFill>
                  <a:schemeClr val="tx1"/>
                </a:solidFill>
              </a:rPr>
              <a:t>helical flow </a:t>
            </a:r>
            <a:r>
              <a:rPr lang="en-US" b="0" dirty="0">
                <a:solidFill>
                  <a:schemeClr val="tx1"/>
                </a:solidFill>
              </a:rPr>
              <a:t>helps to determine the length and migration of meander bends in rivers.</a:t>
            </a:r>
          </a:p>
          <a:p>
            <a:pPr marL="342900" indent="-342900">
              <a:buClr>
                <a:schemeClr val="tx1"/>
              </a:buClr>
              <a:buFont typeface="Arial" panose="020B0604020202020204" pitchFamily="34" charset="0"/>
              <a:buChar char="•"/>
            </a:pPr>
            <a:endParaRPr lang="en-US" b="0" dirty="0">
              <a:solidFill>
                <a:schemeClr val="tx1"/>
              </a:solidFill>
            </a:endParaRPr>
          </a:p>
        </p:txBody>
      </p:sp>
      <p:pic>
        <p:nvPicPr>
          <p:cNvPr id="11" name="Tea Leaf Paradox Stirring-7w8FHZJrJvM.mp4" descr="Tea Leaf Paradox Stirring-7w8FHZJrJvM.mp4">
            <a:hlinkClick r:id="" action="ppaction://media"/>
            <a:extLst>
              <a:ext uri="{FF2B5EF4-FFF2-40B4-BE49-F238E27FC236}">
                <a16:creationId xmlns:a16="http://schemas.microsoft.com/office/drawing/2014/main" id="{C47AA46F-E2D7-EC80-128C-FC61C5EB95F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518400" y="683710"/>
            <a:ext cx="4064000" cy="3048000"/>
          </a:xfrm>
          <a:prstGeom prst="rect">
            <a:avLst/>
          </a:prstGeom>
        </p:spPr>
      </p:pic>
      <p:pic>
        <p:nvPicPr>
          <p:cNvPr id="11266" name="Picture 2">
            <a:extLst>
              <a:ext uri="{FF2B5EF4-FFF2-40B4-BE49-F238E27FC236}">
                <a16:creationId xmlns:a16="http://schemas.microsoft.com/office/drawing/2014/main" id="{FDB35643-C0F2-D557-417A-70A92ACEBA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08515" y="3838238"/>
            <a:ext cx="2625237" cy="2526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8455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4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The Tea Leaf Paradox</a:t>
            </a:r>
          </a:p>
        </p:txBody>
      </p:sp>
      <p:sp>
        <p:nvSpPr>
          <p:cNvPr id="5" name="Slide Number Placeholder 4"/>
          <p:cNvSpPr>
            <a:spLocks noGrp="1"/>
          </p:cNvSpPr>
          <p:nvPr>
            <p:ph type="sldNum" sz="quarter" idx="11"/>
          </p:nvPr>
        </p:nvSpPr>
        <p:spPr/>
        <p:txBody>
          <a:bodyPr/>
          <a:lstStyle/>
          <a:p>
            <a:fld id="{9A257827-C34C-4251-B995-96C9C233CCC8}" type="slidenum">
              <a:rPr lang="en-US" smtClean="0"/>
              <a:pPr/>
              <a:t>6</a:t>
            </a:fld>
            <a:endParaRPr lang="en-US"/>
          </a:p>
        </p:txBody>
      </p:sp>
      <p:sp>
        <p:nvSpPr>
          <p:cNvPr id="8" name="Content Placeholder 2">
            <a:extLst>
              <a:ext uri="{FF2B5EF4-FFF2-40B4-BE49-F238E27FC236}">
                <a16:creationId xmlns:a16="http://schemas.microsoft.com/office/drawing/2014/main" id="{B5558295-BA94-B19A-DE8B-79140C73887A}"/>
              </a:ext>
            </a:extLst>
          </p:cNvPr>
          <p:cNvSpPr>
            <a:spLocks noGrp="1"/>
          </p:cNvSpPr>
          <p:nvPr>
            <p:ph idx="1"/>
          </p:nvPr>
        </p:nvSpPr>
        <p:spPr>
          <a:xfrm>
            <a:off x="406400" y="1032424"/>
            <a:ext cx="6908801" cy="5220664"/>
          </a:xfrm>
        </p:spPr>
        <p:txBody>
          <a:bodyPr/>
          <a:lstStyle/>
          <a:p>
            <a:pPr marL="228600" indent="-228600">
              <a:buClr>
                <a:schemeClr val="tx1"/>
              </a:buClr>
              <a:buFont typeface="Arial" panose="020B0604020202020204" pitchFamily="34" charset="0"/>
              <a:buChar char="•"/>
            </a:pPr>
            <a:r>
              <a:rPr lang="en-US" b="0" dirty="0">
                <a:solidFill>
                  <a:schemeClr val="tx1"/>
                </a:solidFill>
              </a:rPr>
              <a:t>Question: When you stir a cup of tea with tea leaves in the bottom of the cup, do they move towards the center of the cup or towards the sides?</a:t>
            </a:r>
          </a:p>
          <a:p>
            <a:pPr marL="228600" indent="-228600">
              <a:buClr>
                <a:schemeClr val="tx1"/>
              </a:buClr>
              <a:buFont typeface="Arial" panose="020B0604020202020204" pitchFamily="34" charset="0"/>
              <a:buChar char="•"/>
            </a:pPr>
            <a:r>
              <a:rPr lang="en-US" b="0" dirty="0">
                <a:solidFill>
                  <a:schemeClr val="tx1"/>
                </a:solidFill>
              </a:rPr>
              <a:t>It seems simple: centrifugal force should cause the tea leaves to collect along the sides of the cup. But do they?</a:t>
            </a:r>
          </a:p>
          <a:p>
            <a:pPr marL="228600" indent="-228600">
              <a:buClr>
                <a:schemeClr val="tx1"/>
              </a:buClr>
              <a:buFont typeface="Arial" panose="020B0604020202020204" pitchFamily="34" charset="0"/>
              <a:buChar char="•"/>
            </a:pPr>
            <a:r>
              <a:rPr lang="en-US" b="0" dirty="0">
                <a:solidFill>
                  <a:schemeClr val="tx1"/>
                </a:solidFill>
              </a:rPr>
              <a:t>Albert Einstein solved this problem in 1926 in a paper he wrote on meandering rivers. Einstein was the first person to describe how </a:t>
            </a:r>
            <a:r>
              <a:rPr lang="en-US" b="0" i="1" dirty="0">
                <a:solidFill>
                  <a:schemeClr val="tx1"/>
                </a:solidFill>
              </a:rPr>
              <a:t>helical flow </a:t>
            </a:r>
            <a:r>
              <a:rPr lang="en-US" b="0" dirty="0">
                <a:solidFill>
                  <a:schemeClr val="tx1"/>
                </a:solidFill>
              </a:rPr>
              <a:t>helps to determine the length and migration of meander bends in rivers.</a:t>
            </a:r>
          </a:p>
          <a:p>
            <a:pPr marL="342900" indent="-342900">
              <a:buClr>
                <a:schemeClr val="tx1"/>
              </a:buClr>
              <a:buFont typeface="Arial" panose="020B0604020202020204" pitchFamily="34" charset="0"/>
              <a:buChar char="•"/>
            </a:pPr>
            <a:endParaRPr lang="en-US" b="0" dirty="0">
              <a:solidFill>
                <a:schemeClr val="tx1"/>
              </a:solidFill>
            </a:endParaRPr>
          </a:p>
        </p:txBody>
      </p:sp>
      <p:pic>
        <p:nvPicPr>
          <p:cNvPr id="11" name="Tea Leaf Paradox Stirring-7w8FHZJrJvM.mp4" descr="Tea Leaf Paradox Stirring-7w8FHZJrJvM.mp4">
            <a:hlinkClick r:id="" action="ppaction://media"/>
            <a:extLst>
              <a:ext uri="{FF2B5EF4-FFF2-40B4-BE49-F238E27FC236}">
                <a16:creationId xmlns:a16="http://schemas.microsoft.com/office/drawing/2014/main" id="{C47AA46F-E2D7-EC80-128C-FC61C5EB95F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518400" y="683710"/>
            <a:ext cx="4064000" cy="3048000"/>
          </a:xfrm>
          <a:prstGeom prst="rect">
            <a:avLst/>
          </a:prstGeom>
        </p:spPr>
      </p:pic>
      <p:pic>
        <p:nvPicPr>
          <p:cNvPr id="11266" name="Picture 2">
            <a:extLst>
              <a:ext uri="{FF2B5EF4-FFF2-40B4-BE49-F238E27FC236}">
                <a16:creationId xmlns:a16="http://schemas.microsoft.com/office/drawing/2014/main" id="{FDB35643-C0F2-D557-417A-70A92ACEBA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08515" y="3838238"/>
            <a:ext cx="2625237" cy="2526369"/>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picture containing background pattern&#10;&#10;Description automatically generated">
            <a:extLst>
              <a:ext uri="{FF2B5EF4-FFF2-40B4-BE49-F238E27FC236}">
                <a16:creationId xmlns:a16="http://schemas.microsoft.com/office/drawing/2014/main" id="{2F55BA1C-7903-004A-A3CC-C4BCBA87ED5E}"/>
              </a:ext>
            </a:extLst>
          </p:cNvPr>
          <p:cNvPicPr>
            <a:picLocks noChangeAspect="1"/>
          </p:cNvPicPr>
          <p:nvPr/>
        </p:nvPicPr>
        <p:blipFill>
          <a:blip r:embed="rId6"/>
          <a:stretch>
            <a:fillRect/>
          </a:stretch>
        </p:blipFill>
        <p:spPr>
          <a:xfrm>
            <a:off x="3836117" y="3731292"/>
            <a:ext cx="3279820" cy="2186547"/>
          </a:xfrm>
          <a:prstGeom prst="rect">
            <a:avLst/>
          </a:prstGeom>
        </p:spPr>
      </p:pic>
      <p:pic>
        <p:nvPicPr>
          <p:cNvPr id="17" name="Picture 16" descr="A picture containing text, grass, blackboard&#10;&#10;Description automatically generated">
            <a:extLst>
              <a:ext uri="{FF2B5EF4-FFF2-40B4-BE49-F238E27FC236}">
                <a16:creationId xmlns:a16="http://schemas.microsoft.com/office/drawing/2014/main" id="{EC580901-1F95-8CDE-4C36-6AF7C2E0B03E}"/>
              </a:ext>
            </a:extLst>
          </p:cNvPr>
          <p:cNvPicPr>
            <a:picLocks noChangeAspect="1"/>
          </p:cNvPicPr>
          <p:nvPr/>
        </p:nvPicPr>
        <p:blipFill>
          <a:blip r:embed="rId7"/>
          <a:stretch>
            <a:fillRect/>
          </a:stretch>
        </p:blipFill>
        <p:spPr>
          <a:xfrm>
            <a:off x="483674" y="3731292"/>
            <a:ext cx="3276600" cy="2184400"/>
          </a:xfrm>
          <a:prstGeom prst="rect">
            <a:avLst/>
          </a:prstGeom>
        </p:spPr>
      </p:pic>
      <p:sp>
        <p:nvSpPr>
          <p:cNvPr id="18" name="TextBox 17">
            <a:extLst>
              <a:ext uri="{FF2B5EF4-FFF2-40B4-BE49-F238E27FC236}">
                <a16:creationId xmlns:a16="http://schemas.microsoft.com/office/drawing/2014/main" id="{DD8B416E-29A6-B8D3-6C1F-5B1257A3D136}"/>
              </a:ext>
            </a:extLst>
          </p:cNvPr>
          <p:cNvSpPr txBox="1"/>
          <p:nvPr/>
        </p:nvSpPr>
        <p:spPr>
          <a:xfrm>
            <a:off x="483674" y="5941273"/>
            <a:ext cx="3279820" cy="338554"/>
          </a:xfrm>
          <a:prstGeom prst="rect">
            <a:avLst/>
          </a:prstGeom>
          <a:noFill/>
        </p:spPr>
        <p:txBody>
          <a:bodyPr wrap="square" rtlCol="0">
            <a:spAutoFit/>
          </a:bodyPr>
          <a:lstStyle/>
          <a:p>
            <a:pPr algn="ctr"/>
            <a:r>
              <a:rPr lang="en-US" sz="1600" dirty="0"/>
              <a:t>Amazon River, 1985</a:t>
            </a:r>
          </a:p>
        </p:txBody>
      </p:sp>
      <p:sp>
        <p:nvSpPr>
          <p:cNvPr id="21" name="TextBox 20">
            <a:extLst>
              <a:ext uri="{FF2B5EF4-FFF2-40B4-BE49-F238E27FC236}">
                <a16:creationId xmlns:a16="http://schemas.microsoft.com/office/drawing/2014/main" id="{0D852614-868A-B6D3-C9C2-2C9018CA6A1C}"/>
              </a:ext>
            </a:extLst>
          </p:cNvPr>
          <p:cNvSpPr txBox="1"/>
          <p:nvPr/>
        </p:nvSpPr>
        <p:spPr>
          <a:xfrm>
            <a:off x="3836117" y="5941273"/>
            <a:ext cx="3279820" cy="338554"/>
          </a:xfrm>
          <a:prstGeom prst="rect">
            <a:avLst/>
          </a:prstGeom>
          <a:noFill/>
        </p:spPr>
        <p:txBody>
          <a:bodyPr wrap="square" rtlCol="0">
            <a:spAutoFit/>
          </a:bodyPr>
          <a:lstStyle/>
          <a:p>
            <a:pPr algn="ctr"/>
            <a:r>
              <a:rPr lang="en-US" sz="1600" dirty="0"/>
              <a:t>Amazon River, 2014</a:t>
            </a:r>
          </a:p>
        </p:txBody>
      </p:sp>
      <p:sp>
        <p:nvSpPr>
          <p:cNvPr id="22" name="TextBox 21">
            <a:extLst>
              <a:ext uri="{FF2B5EF4-FFF2-40B4-BE49-F238E27FC236}">
                <a16:creationId xmlns:a16="http://schemas.microsoft.com/office/drawing/2014/main" id="{8B417399-1454-1A0E-D140-90C3AA2EE741}"/>
              </a:ext>
            </a:extLst>
          </p:cNvPr>
          <p:cNvSpPr txBox="1"/>
          <p:nvPr/>
        </p:nvSpPr>
        <p:spPr>
          <a:xfrm>
            <a:off x="3851321" y="5564082"/>
            <a:ext cx="3249411" cy="338554"/>
          </a:xfrm>
          <a:prstGeom prst="rect">
            <a:avLst/>
          </a:prstGeom>
          <a:noFill/>
        </p:spPr>
        <p:txBody>
          <a:bodyPr wrap="square" rtlCol="0">
            <a:spAutoFit/>
          </a:bodyPr>
          <a:lstStyle/>
          <a:p>
            <a:pPr algn="ctr"/>
            <a:r>
              <a:rPr lang="en-US" sz="1600" dirty="0">
                <a:solidFill>
                  <a:schemeClr val="bg1"/>
                </a:solidFill>
              </a:rPr>
              <a:t>https:earthobservatory.nasa.gov</a:t>
            </a:r>
          </a:p>
        </p:txBody>
      </p:sp>
    </p:spTree>
    <p:extLst>
      <p:ext uri="{BB962C8B-B14F-4D97-AF65-F5344CB8AC3E}">
        <p14:creationId xmlns:p14="http://schemas.microsoft.com/office/powerpoint/2010/main" val="4267673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4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Modeling Definitions</a:t>
            </a:r>
          </a:p>
        </p:txBody>
      </p:sp>
      <p:sp>
        <p:nvSpPr>
          <p:cNvPr id="3" name="Content Placeholder 2"/>
          <p:cNvSpPr>
            <a:spLocks noGrp="1"/>
          </p:cNvSpPr>
          <p:nvPr>
            <p:ph idx="1"/>
          </p:nvPr>
        </p:nvSpPr>
        <p:spPr>
          <a:xfrm>
            <a:off x="406400" y="1032424"/>
            <a:ext cx="6680200" cy="5220664"/>
          </a:xfrm>
        </p:spPr>
        <p:txBody>
          <a:bodyPr/>
          <a:lstStyle/>
          <a:p>
            <a:pPr marL="228600" indent="-228600">
              <a:buClr>
                <a:schemeClr val="tx1"/>
              </a:buClr>
              <a:buFont typeface="Arial" panose="020B0604020202020204" pitchFamily="34" charset="0"/>
              <a:buChar char="•"/>
            </a:pPr>
            <a:r>
              <a:rPr lang="en-US" sz="2000" b="0" dirty="0">
                <a:solidFill>
                  <a:schemeClr val="tx1"/>
                </a:solidFill>
              </a:rPr>
              <a:t>Mathematical modeling is the process of developing a mathematical representation of a system using mathematical concepts and techniques to describe the processes, interactions, and parameters of that system.</a:t>
            </a:r>
          </a:p>
          <a:p>
            <a:pPr marL="228600" indent="-228600">
              <a:buClr>
                <a:schemeClr val="tx1"/>
              </a:buClr>
              <a:buFont typeface="Arial" panose="020B0604020202020204" pitchFamily="34" charset="0"/>
              <a:buChar char="•"/>
            </a:pPr>
            <a:r>
              <a:rPr lang="en-US" sz="2000" b="0" dirty="0">
                <a:solidFill>
                  <a:schemeClr val="tx1"/>
                </a:solidFill>
              </a:rPr>
              <a:t>Computer modeling is the process of developing mathematical algorithms that describe a system and then developing the computer code to simulate them.</a:t>
            </a:r>
          </a:p>
          <a:p>
            <a:pPr marL="228600" indent="-228600">
              <a:buClr>
                <a:schemeClr val="tx1"/>
              </a:buClr>
              <a:buFont typeface="Arial" panose="020B0604020202020204" pitchFamily="34" charset="0"/>
              <a:buChar char="•"/>
            </a:pPr>
            <a:r>
              <a:rPr lang="en-US" sz="2000" b="0" dirty="0">
                <a:solidFill>
                  <a:schemeClr val="tx1"/>
                </a:solidFill>
              </a:rPr>
              <a:t>Modeling vs. Simulation:</a:t>
            </a:r>
          </a:p>
          <a:p>
            <a:pPr marL="685800" lvl="1" indent="-228600">
              <a:buClr>
                <a:schemeClr val="tx1"/>
              </a:buClr>
            </a:pPr>
            <a:r>
              <a:rPr lang="en-US" sz="2000" b="0" dirty="0">
                <a:solidFill>
                  <a:schemeClr val="tx1"/>
                </a:solidFill>
              </a:rPr>
              <a:t>Modeling is the process of </a:t>
            </a:r>
            <a:r>
              <a:rPr lang="en-US" sz="2000" b="0" i="1" dirty="0">
                <a:solidFill>
                  <a:schemeClr val="tx1"/>
                </a:solidFill>
              </a:rPr>
              <a:t>building</a:t>
            </a:r>
            <a:r>
              <a:rPr lang="en-US" sz="2000" b="0" dirty="0">
                <a:solidFill>
                  <a:schemeClr val="tx1"/>
                </a:solidFill>
              </a:rPr>
              <a:t> a model</a:t>
            </a:r>
          </a:p>
          <a:p>
            <a:pPr marL="685800" lvl="1" indent="-228600">
              <a:buClr>
                <a:schemeClr val="tx1"/>
              </a:buClr>
            </a:pPr>
            <a:r>
              <a:rPr lang="en-US" sz="2000" b="0" dirty="0">
                <a:solidFill>
                  <a:schemeClr val="tx1"/>
                </a:solidFill>
              </a:rPr>
              <a:t>Simulation is the process of </a:t>
            </a:r>
            <a:r>
              <a:rPr lang="en-US" sz="2000" b="0" i="1" dirty="0">
                <a:solidFill>
                  <a:schemeClr val="tx1"/>
                </a:solidFill>
              </a:rPr>
              <a:t>using</a:t>
            </a:r>
            <a:r>
              <a:rPr lang="en-US" sz="2000" b="0" dirty="0">
                <a:solidFill>
                  <a:schemeClr val="tx1"/>
                </a:solidFill>
              </a:rPr>
              <a:t> a mathematical model to study the behavior of a system </a:t>
            </a:r>
            <a:r>
              <a:rPr lang="en-US" sz="2000" b="0" i="1" dirty="0">
                <a:solidFill>
                  <a:schemeClr val="tx1"/>
                </a:solidFill>
              </a:rPr>
              <a:t>for a particular time period</a:t>
            </a:r>
            <a:r>
              <a:rPr lang="en-US" sz="2000" b="0" dirty="0">
                <a:solidFill>
                  <a:schemeClr val="tx1"/>
                </a:solidFill>
              </a:rPr>
              <a:t>.</a:t>
            </a:r>
          </a:p>
        </p:txBody>
      </p:sp>
      <p:sp>
        <p:nvSpPr>
          <p:cNvPr id="5" name="Slide Number Placeholder 4"/>
          <p:cNvSpPr>
            <a:spLocks noGrp="1"/>
          </p:cNvSpPr>
          <p:nvPr>
            <p:ph type="sldNum" sz="quarter" idx="11"/>
          </p:nvPr>
        </p:nvSpPr>
        <p:spPr/>
        <p:txBody>
          <a:bodyPr/>
          <a:lstStyle/>
          <a:p>
            <a:fld id="{9A257827-C34C-4251-B995-96C9C233CCC8}" type="slidenum">
              <a:rPr lang="en-US" smtClean="0"/>
              <a:pPr/>
              <a:t>7</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13314" name="Picture 2">
            <a:extLst>
              <a:ext uri="{FF2B5EF4-FFF2-40B4-BE49-F238E27FC236}">
                <a16:creationId xmlns:a16="http://schemas.microsoft.com/office/drawing/2014/main" id="{4F536536-3346-8C15-B6BD-E48CF9C460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69537" y="602459"/>
            <a:ext cx="3770927" cy="513892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0BFE7B6-A17F-332C-8981-05B7B9373E50}"/>
              </a:ext>
            </a:extLst>
          </p:cNvPr>
          <p:cNvSpPr txBox="1"/>
          <p:nvPr/>
        </p:nvSpPr>
        <p:spPr>
          <a:xfrm>
            <a:off x="7247173" y="5822069"/>
            <a:ext cx="4538427" cy="338554"/>
          </a:xfrm>
          <a:prstGeom prst="rect">
            <a:avLst/>
          </a:prstGeom>
          <a:noFill/>
        </p:spPr>
        <p:txBody>
          <a:bodyPr wrap="square" rtlCol="0">
            <a:spAutoFit/>
          </a:bodyPr>
          <a:lstStyle/>
          <a:p>
            <a:r>
              <a:rPr lang="en-US" sz="1600" dirty="0"/>
              <a:t>Source: https://</a:t>
            </a:r>
            <a:r>
              <a:rPr lang="en-US" sz="1600" dirty="0" err="1"/>
              <a:t>en.wikipedia.org</a:t>
            </a:r>
            <a:r>
              <a:rPr lang="en-US" sz="1600" dirty="0"/>
              <a:t>/wiki/Flowchart</a:t>
            </a:r>
          </a:p>
        </p:txBody>
      </p:sp>
    </p:spTree>
    <p:extLst>
      <p:ext uri="{BB962C8B-B14F-4D97-AF65-F5344CB8AC3E}">
        <p14:creationId xmlns:p14="http://schemas.microsoft.com/office/powerpoint/2010/main" val="3902890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Modeling Definitions</a:t>
            </a:r>
          </a:p>
        </p:txBody>
      </p:sp>
      <p:sp>
        <p:nvSpPr>
          <p:cNvPr id="3" name="Content Placeholder 2"/>
          <p:cNvSpPr>
            <a:spLocks noGrp="1"/>
          </p:cNvSpPr>
          <p:nvPr>
            <p:ph idx="1"/>
          </p:nvPr>
        </p:nvSpPr>
        <p:spPr>
          <a:xfrm>
            <a:off x="406400" y="1032424"/>
            <a:ext cx="6497001" cy="5220664"/>
          </a:xfrm>
        </p:spPr>
        <p:txBody>
          <a:bodyPr/>
          <a:lstStyle/>
          <a:p>
            <a:pPr marL="228600" indent="-228600">
              <a:buClr>
                <a:schemeClr val="tx1"/>
              </a:buClr>
              <a:buFont typeface="Arial" panose="020B0604020202020204" pitchFamily="34" charset="0"/>
              <a:buChar char="•"/>
            </a:pPr>
            <a:r>
              <a:rPr lang="en-US" sz="2000" b="0" i="1" dirty="0">
                <a:solidFill>
                  <a:schemeClr val="tx1"/>
                </a:solidFill>
              </a:rPr>
              <a:t>Empirical </a:t>
            </a:r>
            <a:r>
              <a:rPr lang="en-US" sz="2000" b="0" dirty="0">
                <a:solidFill>
                  <a:schemeClr val="tx1"/>
                </a:solidFill>
              </a:rPr>
              <a:t>modeling</a:t>
            </a:r>
            <a:r>
              <a:rPr lang="en-US" sz="2000" b="0" i="1" dirty="0">
                <a:solidFill>
                  <a:schemeClr val="tx1"/>
                </a:solidFill>
              </a:rPr>
              <a:t> </a:t>
            </a:r>
            <a:r>
              <a:rPr lang="en-US" sz="2000" b="0" dirty="0">
                <a:solidFill>
                  <a:schemeClr val="tx1"/>
                </a:solidFill>
              </a:rPr>
              <a:t>uses an inductive approach, based on observations (data) and the relationships between system components, such as determined through linear and non-linear regression.</a:t>
            </a:r>
          </a:p>
          <a:p>
            <a:pPr marL="228600" indent="-228600">
              <a:buClr>
                <a:schemeClr val="tx1"/>
              </a:buClr>
              <a:buFont typeface="Arial" panose="020B0604020202020204" pitchFamily="34" charset="0"/>
              <a:buChar char="•"/>
            </a:pPr>
            <a:r>
              <a:rPr lang="en-US" sz="2000" b="0" i="1" dirty="0">
                <a:solidFill>
                  <a:schemeClr val="tx1"/>
                </a:solidFill>
              </a:rPr>
              <a:t>Mechanistic</a:t>
            </a:r>
            <a:r>
              <a:rPr lang="en-US" sz="2000" b="0" dirty="0">
                <a:solidFill>
                  <a:schemeClr val="tx1"/>
                </a:solidFill>
              </a:rPr>
              <a:t> (process-based) models use a deductive approach, based on the principles of physics, chemistry, and biology.</a:t>
            </a:r>
          </a:p>
          <a:p>
            <a:pPr marL="228600" indent="-228600">
              <a:buClr>
                <a:schemeClr val="tx1"/>
              </a:buClr>
              <a:buFont typeface="Arial" panose="020B0604020202020204" pitchFamily="34" charset="0"/>
              <a:buChar char="•"/>
            </a:pPr>
            <a:r>
              <a:rPr lang="en-US" sz="2000" b="0" dirty="0">
                <a:solidFill>
                  <a:schemeClr val="tx1"/>
                </a:solidFill>
              </a:rPr>
              <a:t>Most water quality models use a mixture of empirically-derived relationships combined with iterative calculations that describe the physical and biogeochemical processes.</a:t>
            </a:r>
          </a:p>
          <a:p>
            <a:pPr marL="342900" indent="-342900">
              <a:buClr>
                <a:schemeClr val="tx1"/>
              </a:buClr>
              <a:buFont typeface="Arial" panose="020B0604020202020204" pitchFamily="34" charset="0"/>
              <a:buChar char="•"/>
            </a:pPr>
            <a:endParaRPr lang="en-US" sz="2000" b="0" dirty="0">
              <a:solidFill>
                <a:schemeClr val="tx1"/>
              </a:solidFill>
            </a:endParaRPr>
          </a:p>
          <a:p>
            <a:pPr>
              <a:buClr>
                <a:schemeClr val="tx1"/>
              </a:buClr>
            </a:pPr>
            <a:endParaRPr lang="en-US" sz="1400" b="0" dirty="0">
              <a:solidFill>
                <a:schemeClr val="tx1"/>
              </a:solidFill>
            </a:endParaRPr>
          </a:p>
          <a:p>
            <a:pPr>
              <a:buClr>
                <a:schemeClr val="tx1"/>
              </a:buClr>
            </a:pPr>
            <a:endParaRPr lang="en-US" sz="1400" b="0" dirty="0">
              <a:solidFill>
                <a:schemeClr val="tx1"/>
              </a:solidFill>
            </a:endParaRPr>
          </a:p>
          <a:p>
            <a:pPr>
              <a:buClr>
                <a:schemeClr val="tx1"/>
              </a:buClr>
            </a:pPr>
            <a:endParaRPr lang="en-US" sz="1400" b="0" dirty="0">
              <a:solidFill>
                <a:schemeClr val="tx1"/>
              </a:solidFill>
            </a:endParaRPr>
          </a:p>
          <a:p>
            <a:pPr>
              <a:buClr>
                <a:schemeClr val="tx1"/>
              </a:buClr>
            </a:pPr>
            <a:r>
              <a:rPr lang="en-US" sz="1600" b="0" dirty="0">
                <a:solidFill>
                  <a:schemeClr val="tx1"/>
                </a:solidFill>
              </a:rPr>
              <a:t>Source: Steven C. Chapra (1997). Surface Water-Quality Modeling. Waveland Press, Long Grove, IL.</a:t>
            </a:r>
          </a:p>
        </p:txBody>
      </p:sp>
      <p:sp>
        <p:nvSpPr>
          <p:cNvPr id="5" name="Slide Number Placeholder 4"/>
          <p:cNvSpPr>
            <a:spLocks noGrp="1"/>
          </p:cNvSpPr>
          <p:nvPr>
            <p:ph type="sldNum" sz="quarter" idx="11"/>
          </p:nvPr>
        </p:nvSpPr>
        <p:spPr/>
        <p:txBody>
          <a:bodyPr/>
          <a:lstStyle/>
          <a:p>
            <a:fld id="{9A257827-C34C-4251-B995-96C9C233CCC8}" type="slidenum">
              <a:rPr lang="en-US" smtClean="0"/>
              <a:pPr/>
              <a:t>8</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4" name="Picture 3">
            <a:extLst>
              <a:ext uri="{FF2B5EF4-FFF2-40B4-BE49-F238E27FC236}">
                <a16:creationId xmlns:a16="http://schemas.microsoft.com/office/drawing/2014/main" id="{408FA94B-A3CE-DCC4-E627-B39361DCB29B}"/>
              </a:ext>
            </a:extLst>
          </p:cNvPr>
          <p:cNvPicPr>
            <a:picLocks noChangeAspect="1"/>
          </p:cNvPicPr>
          <p:nvPr/>
        </p:nvPicPr>
        <p:blipFill>
          <a:blip r:embed="rId3"/>
          <a:stretch>
            <a:fillRect/>
          </a:stretch>
        </p:blipFill>
        <p:spPr>
          <a:xfrm>
            <a:off x="7940509" y="515153"/>
            <a:ext cx="3634680" cy="2726012"/>
          </a:xfrm>
          <a:prstGeom prst="rect">
            <a:avLst/>
          </a:prstGeom>
          <a:ln w="19050">
            <a:solidFill>
              <a:schemeClr val="bg1"/>
            </a:solidFill>
          </a:ln>
        </p:spPr>
      </p:pic>
      <p:pic>
        <p:nvPicPr>
          <p:cNvPr id="6" name="Picture 5" descr="A boat in the water&#10;&#10;Description automatically generated with medium confidence">
            <a:extLst>
              <a:ext uri="{FF2B5EF4-FFF2-40B4-BE49-F238E27FC236}">
                <a16:creationId xmlns:a16="http://schemas.microsoft.com/office/drawing/2014/main" id="{A9F726E1-8864-E309-F6ED-F72C4DFCB43E}"/>
              </a:ext>
            </a:extLst>
          </p:cNvPr>
          <p:cNvPicPr>
            <a:picLocks noChangeAspect="1"/>
          </p:cNvPicPr>
          <p:nvPr/>
        </p:nvPicPr>
        <p:blipFill>
          <a:blip r:embed="rId4"/>
          <a:stretch>
            <a:fillRect/>
          </a:stretch>
        </p:blipFill>
        <p:spPr>
          <a:xfrm>
            <a:off x="7940508" y="3237566"/>
            <a:ext cx="3634681" cy="3010465"/>
          </a:xfrm>
          <a:prstGeom prst="rect">
            <a:avLst/>
          </a:prstGeom>
          <a:ln>
            <a:solidFill>
              <a:schemeClr val="accent1"/>
            </a:solidFill>
          </a:ln>
        </p:spPr>
      </p:pic>
    </p:spTree>
    <p:extLst>
      <p:ext uri="{BB962C8B-B14F-4D97-AF65-F5344CB8AC3E}">
        <p14:creationId xmlns:p14="http://schemas.microsoft.com/office/powerpoint/2010/main" val="1597935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Computer Models &amp; Programming</a:t>
            </a:r>
          </a:p>
        </p:txBody>
      </p:sp>
      <p:sp>
        <p:nvSpPr>
          <p:cNvPr id="3" name="Content Placeholder 2"/>
          <p:cNvSpPr>
            <a:spLocks noGrp="1"/>
          </p:cNvSpPr>
          <p:nvPr>
            <p:ph idx="1"/>
          </p:nvPr>
        </p:nvSpPr>
        <p:spPr>
          <a:xfrm>
            <a:off x="406400" y="1032424"/>
            <a:ext cx="6680200" cy="5220664"/>
          </a:xfrm>
        </p:spPr>
        <p:txBody>
          <a:bodyPr/>
          <a:lstStyle/>
          <a:p>
            <a:pPr marL="228600" indent="-228600">
              <a:buClr>
                <a:schemeClr val="tx1"/>
              </a:buClr>
              <a:buFont typeface="Arial" panose="020B0604020202020204" pitchFamily="34" charset="0"/>
              <a:buChar char="•"/>
            </a:pPr>
            <a:r>
              <a:rPr lang="en-US" b="0" dirty="0">
                <a:solidFill>
                  <a:schemeClr val="tx1"/>
                </a:solidFill>
              </a:rPr>
              <a:t>Early computer models were custom-developed applications programmed for a specific purpose, such as a water quality model of a particular lake or reservoir.</a:t>
            </a:r>
          </a:p>
          <a:p>
            <a:pPr marL="228600" indent="-228600">
              <a:buClr>
                <a:schemeClr val="tx1"/>
              </a:buClr>
              <a:buFont typeface="Arial" panose="020B0604020202020204" pitchFamily="34" charset="0"/>
              <a:buChar char="•"/>
            </a:pPr>
            <a:r>
              <a:rPr lang="en-US" b="0" dirty="0">
                <a:solidFill>
                  <a:schemeClr val="tx1"/>
                </a:solidFill>
                <a:latin typeface="+mn-lt"/>
              </a:rPr>
              <a:t>The first </a:t>
            </a:r>
            <a:r>
              <a:rPr lang="en-US" b="0" i="1" dirty="0">
                <a:solidFill>
                  <a:schemeClr val="tx1"/>
                </a:solidFill>
                <a:latin typeface="+mn-lt"/>
              </a:rPr>
              <a:t>mathematical</a:t>
            </a:r>
            <a:r>
              <a:rPr lang="en-US" b="0" dirty="0">
                <a:solidFill>
                  <a:schemeClr val="tx1"/>
                </a:solidFill>
                <a:latin typeface="+mn-lt"/>
              </a:rPr>
              <a:t> water quality model was developed by Streeter and Phelps in 1925. It predicted the dissolved oxygen “sag curve” in rivers.</a:t>
            </a:r>
          </a:p>
          <a:p>
            <a:pPr marL="228600" indent="-228600">
              <a:buClr>
                <a:schemeClr val="tx1"/>
              </a:buClr>
              <a:buFont typeface="Arial" panose="020B0604020202020204" pitchFamily="34" charset="0"/>
              <a:buChar char="•"/>
            </a:pPr>
            <a:r>
              <a:rPr lang="en-US" b="0" dirty="0">
                <a:solidFill>
                  <a:schemeClr val="tx1"/>
                </a:solidFill>
                <a:latin typeface="+mn-lt"/>
              </a:rPr>
              <a:t>In the 1960’s, computer models began to be developed. By the early 1970’s, general-purpose models began to emerge.</a:t>
            </a:r>
          </a:p>
          <a:p>
            <a:pPr marL="228600" indent="-228600">
              <a:buClr>
                <a:schemeClr val="tx1"/>
              </a:buClr>
              <a:buFont typeface="Arial" panose="020B0604020202020204" pitchFamily="34" charset="0"/>
              <a:buChar char="•"/>
            </a:pPr>
            <a:r>
              <a:rPr lang="en-US" b="0" dirty="0">
                <a:solidFill>
                  <a:schemeClr val="tx1"/>
                </a:solidFill>
                <a:latin typeface="+mn-lt"/>
              </a:rPr>
              <a:t>Today’s general-purpose water resources models, e.g., HEC-RAS, HEC-ResSim, and CE-QUAL-W2, typically do not require the modeler to do any programming.</a:t>
            </a:r>
          </a:p>
          <a:p>
            <a:pPr marL="685800" lvl="1" indent="-228600">
              <a:buClr>
                <a:schemeClr val="tx1"/>
              </a:buClr>
            </a:pPr>
            <a:r>
              <a:rPr lang="en-US" b="0" dirty="0">
                <a:solidFill>
                  <a:schemeClr val="tx1"/>
                </a:solidFill>
              </a:rPr>
              <a:t>CE-QUAL-W2 is a general-purpose model, but it allows custom computations through modifying and enhancing the </a:t>
            </a:r>
            <a:r>
              <a:rPr lang="en-US" b="0" i="1" dirty="0">
                <a:solidFill>
                  <a:schemeClr val="tx1"/>
                </a:solidFill>
              </a:rPr>
              <a:t>source code</a:t>
            </a:r>
            <a:r>
              <a:rPr lang="en-US" b="0" dirty="0">
                <a:solidFill>
                  <a:schemeClr val="tx1"/>
                </a:solidFill>
              </a:rPr>
              <a:t>.</a:t>
            </a:r>
          </a:p>
          <a:p>
            <a:pPr marL="685800" lvl="1" indent="-228600">
              <a:buClr>
                <a:schemeClr val="tx1"/>
              </a:buClr>
            </a:pPr>
            <a:r>
              <a:rPr lang="en-US" b="0" dirty="0">
                <a:solidFill>
                  <a:schemeClr val="tx1"/>
                </a:solidFill>
                <a:latin typeface="+mn-lt"/>
              </a:rPr>
              <a:t>HEC-ResSim allows custom computations through “scripting.” Modelers cannot alter the source code.</a:t>
            </a:r>
          </a:p>
          <a:p>
            <a:pPr marL="685800" lvl="1" indent="-228600">
              <a:buClr>
                <a:schemeClr val="tx1"/>
              </a:buClr>
            </a:pPr>
            <a:r>
              <a:rPr lang="en-US" b="0" dirty="0">
                <a:solidFill>
                  <a:schemeClr val="tx1"/>
                </a:solidFill>
                <a:latin typeface="+mn-lt"/>
              </a:rPr>
              <a:t>Scripting (Python, R, MATLAB) is increasingly used for visualization and analysis of the results.</a:t>
            </a:r>
            <a:endParaRPr lang="en-US" sz="18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9</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3077" name="Picture 5">
            <a:extLst>
              <a:ext uri="{FF2B5EF4-FFF2-40B4-BE49-F238E27FC236}">
                <a16:creationId xmlns:a16="http://schemas.microsoft.com/office/drawing/2014/main" id="{167D7BFE-6EB3-FD69-7855-3FD387CCC1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9205" y="636871"/>
            <a:ext cx="4450081" cy="3990240"/>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6A500C85-D5CC-22CD-B331-5CC439F3C162}"/>
              </a:ext>
            </a:extLst>
          </p:cNvPr>
          <p:cNvSpPr txBox="1"/>
          <p:nvPr/>
        </p:nvSpPr>
        <p:spPr>
          <a:xfrm>
            <a:off x="7169509" y="4627111"/>
            <a:ext cx="4752415" cy="1569660"/>
          </a:xfrm>
          <a:prstGeom prst="rect">
            <a:avLst/>
          </a:prstGeom>
          <a:noFill/>
        </p:spPr>
        <p:txBody>
          <a:bodyPr wrap="square" rtlCol="0">
            <a:spAutoFit/>
          </a:bodyPr>
          <a:lstStyle/>
          <a:p>
            <a:r>
              <a:rPr lang="en-US" sz="1600" dirty="0"/>
              <a:t>A 48-hour computer simulation of Typhoon Mawar using the Weather Research and Forecasting model.</a:t>
            </a:r>
          </a:p>
          <a:p>
            <a:endParaRPr lang="en-US" sz="1600" dirty="0"/>
          </a:p>
          <a:p>
            <a:r>
              <a:rPr lang="en-US" sz="1600" dirty="0"/>
              <a:t>Source: </a:t>
            </a:r>
          </a:p>
          <a:p>
            <a:r>
              <a:rPr lang="en-US" sz="1600" dirty="0"/>
              <a:t>https://</a:t>
            </a:r>
            <a:r>
              <a:rPr lang="en-US" sz="1600" dirty="0" err="1"/>
              <a:t>en.wikipedia.org</a:t>
            </a:r>
            <a:r>
              <a:rPr lang="en-US" sz="1600" dirty="0"/>
              <a:t>/wiki/</a:t>
            </a:r>
            <a:r>
              <a:rPr lang="en-US" sz="1600" dirty="0" err="1"/>
              <a:t>Computer_simulation</a:t>
            </a:r>
            <a:endParaRPr lang="en-US" sz="1600" dirty="0"/>
          </a:p>
        </p:txBody>
      </p:sp>
    </p:spTree>
    <p:extLst>
      <p:ext uri="{BB962C8B-B14F-4D97-AF65-F5344CB8AC3E}">
        <p14:creationId xmlns:p14="http://schemas.microsoft.com/office/powerpoint/2010/main" val="2042926235"/>
      </p:ext>
    </p:extLst>
  </p:cSld>
  <p:clrMapOvr>
    <a:masterClrMapping/>
  </p:clrMapOvr>
</p:sld>
</file>

<file path=ppt/theme/theme1.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122F0FA2-19C7-43A3-AA26-1FC3028BC721}" vid="{2BB31517-1312-4F35-8F70-B9A7CDB59602}"/>
    </a:ext>
  </a:extLst>
</a:theme>
</file>

<file path=ppt/theme/theme2.xml><?xml version="1.0" encoding="utf-8"?>
<a:theme xmlns:a="http://schemas.openxmlformats.org/drawingml/2006/main" name="UNCL // FOUO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A99B459A-8B1A-4C1C-862F-E0F9CCA22596}"/>
    </a:ext>
  </a:extLst>
</a:theme>
</file>

<file path=ppt/theme/theme3.xml><?xml version="1.0" encoding="utf-8"?>
<a:theme xmlns:a="http://schemas.openxmlformats.org/drawingml/2006/main" name="UNCLASSIFIED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63E75002-AE9D-4785-8124-3AFCCDC59DC3}"/>
    </a:ext>
  </a:extLst>
</a:theme>
</file>

<file path=ppt/theme/theme4.xml><?xml version="1.0" encoding="utf-8"?>
<a:theme xmlns:a="http://schemas.openxmlformats.org/drawingml/2006/main" name="Custom Classification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C6CC15A3-3625-4B74-BD53-DE8C42AE3990}"/>
    </a:ext>
  </a:extLst>
</a:theme>
</file>

<file path=ppt/theme/theme5.xml><?xml version="1.0" encoding="utf-8"?>
<a:theme xmlns:a="http://schemas.openxmlformats.org/drawingml/2006/main" name="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0957B2FE-61BF-4E25-9901-9769BBB77AC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3868113-c0a5-43de-a876-5fe4e9e92519">
      <Terms xmlns="http://schemas.microsoft.com/office/infopath/2007/PartnerControls"/>
    </lcf76f155ced4ddcb4097134ff3c332f>
    <TaxCatchAll xmlns="33812d21-cc6d-40d3-8190-1784895c4f86"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1AF2FAC55F63A40BD9EED0C36836299" ma:contentTypeVersion="11" ma:contentTypeDescription="Create a new document." ma:contentTypeScope="" ma:versionID="3728a24128c8d92f839bb13793558aed">
  <xsd:schema xmlns:xsd="http://www.w3.org/2001/XMLSchema" xmlns:xs="http://www.w3.org/2001/XMLSchema" xmlns:p="http://schemas.microsoft.com/office/2006/metadata/properties" xmlns:ns2="83868113-c0a5-43de-a876-5fe4e9e92519" xmlns:ns3="33812d21-cc6d-40d3-8190-1784895c4f86" targetNamespace="http://schemas.microsoft.com/office/2006/metadata/properties" ma:root="true" ma:fieldsID="b12b5e841fafb2392613c5d5cd91cc7a" ns2:_="" ns3:_="">
    <xsd:import namespace="83868113-c0a5-43de-a876-5fe4e9e92519"/>
    <xsd:import namespace="33812d21-cc6d-40d3-8190-1784895c4f8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868113-c0a5-43de-a876-5fe4e9e925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2e6c1609-49e0-4fdc-8f5b-8b798a969131"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3812d21-cc6d-40d3-8190-1784895c4f8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c54ceb61-3fcb-461d-8e52-255959401034}" ma:internalName="TaxCatchAll" ma:showField="CatchAllData" ma:web="33812d21-cc6d-40d3-8190-1784895c4f86">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991F692-3C53-4CCC-ABAB-DE325E273E84}">
  <ds:schemaRefs>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 ds:uri="d0df2f8a-2bd1-4a75-833f-ab046cdad13d"/>
    <ds:schemaRef ds:uri="3d7cd9bf-014c-4164-aa31-ccc0b16984c2"/>
    <ds:schemaRef ds:uri="83868113-c0a5-43de-a876-5fe4e9e92519"/>
    <ds:schemaRef ds:uri="33812d21-cc6d-40d3-8190-1784895c4f86"/>
  </ds:schemaRefs>
</ds:datastoreItem>
</file>

<file path=customXml/itemProps2.xml><?xml version="1.0" encoding="utf-8"?>
<ds:datastoreItem xmlns:ds="http://schemas.openxmlformats.org/officeDocument/2006/customXml" ds:itemID="{5CA297BB-23EA-4511-961B-1869FC4E7EA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868113-c0a5-43de-a876-5fe4e9e92519"/>
    <ds:schemaRef ds:uri="33812d21-cc6d-40d3-8190-1784895c4f8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58FABFF-2334-4719-9D84-3E10528D1EE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ERDC PowerPoint Template - CUI</Template>
  <TotalTime>409</TotalTime>
  <Words>2454</Words>
  <Application>Microsoft Macintosh PowerPoint</Application>
  <PresentationFormat>Widescreen</PresentationFormat>
  <Paragraphs>258</Paragraphs>
  <Slides>23</Slides>
  <Notes>7</Notes>
  <HiddenSlides>0</HiddenSlides>
  <MMClips>4</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23</vt:i4>
      </vt:variant>
    </vt:vector>
  </HeadingPairs>
  <TitlesOfParts>
    <vt:vector size="33" baseType="lpstr">
      <vt:lpstr>-apple-system</vt:lpstr>
      <vt:lpstr>Arial</vt:lpstr>
      <vt:lpstr>Calibri</vt:lpstr>
      <vt:lpstr>Courier New</vt:lpstr>
      <vt:lpstr>Wingdings</vt:lpstr>
      <vt:lpstr>Title Slide Templates</vt:lpstr>
      <vt:lpstr>UNCL // FOUO Content</vt:lpstr>
      <vt:lpstr>UNCLASSIFIED Content</vt:lpstr>
      <vt:lpstr>Custom Classification Content</vt:lpstr>
      <vt:lpstr>Standard White Theme</vt:lpstr>
      <vt:lpstr>Introduction to Modeling</vt:lpstr>
      <vt:lpstr>Systems Modeling: Guiding Principles</vt:lpstr>
      <vt:lpstr>The Tea Leaf Paradox</vt:lpstr>
      <vt:lpstr>The Tea Leaf Paradox</vt:lpstr>
      <vt:lpstr>The Tea Leaf Paradox</vt:lpstr>
      <vt:lpstr>The Tea Leaf Paradox</vt:lpstr>
      <vt:lpstr>Modeling Definitions</vt:lpstr>
      <vt:lpstr>Modeling Definitions</vt:lpstr>
      <vt:lpstr>Computer Models &amp; Programming</vt:lpstr>
      <vt:lpstr>Water Quality Modeling</vt:lpstr>
      <vt:lpstr>Benefits of Water Quality Modeling</vt:lpstr>
      <vt:lpstr>Essence of Water Quality Modeling</vt:lpstr>
      <vt:lpstr>Essence of Water Quality Modeling</vt:lpstr>
      <vt:lpstr>Reservoir Processes and Zones</vt:lpstr>
      <vt:lpstr>Model Dimensions, River-Reservoir System</vt:lpstr>
      <vt:lpstr>Model Dimensions: River-Floodplain System</vt:lpstr>
      <vt:lpstr>CE-QUAL-W2</vt:lpstr>
      <vt:lpstr>CE-QUAL-W2 Capabilities</vt:lpstr>
      <vt:lpstr>CE-QUAL-W2 Capabilities, Continued</vt:lpstr>
      <vt:lpstr>Past and Current Applications of CE-QUAL-W2</vt:lpstr>
      <vt:lpstr>CE-QUAL-W2 Model Benefits</vt:lpstr>
      <vt:lpstr>Acknowledgements</vt:lpstr>
      <vt:lpstr>Questions?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CE-QUAL-W2 workshop Bathymetry</dc:title>
  <dc:creator>Melendez, Lauren L CIV USARMY CEERD-EL (USA)</dc:creator>
  <cp:lastModifiedBy>Todd Steissberg</cp:lastModifiedBy>
  <cp:revision>433</cp:revision>
  <cp:lastPrinted>2018-03-14T15:02:38Z</cp:lastPrinted>
  <dcterms:created xsi:type="dcterms:W3CDTF">2022-08-04T21:02:01Z</dcterms:created>
  <dcterms:modified xsi:type="dcterms:W3CDTF">2024-07-07T14:01:10Z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0x01010031AF2FAC55F63A40BD9EED0C36836299</vt:lpwstr>
  </property>
  <property fmtid="{D5CDD505-2E9C-101B-9397-08002B2CF9AE}" pid="3" name="MediaServiceImageTags">
    <vt:lpwstr/>
  </property>
</Properties>
</file>

<file path=docProps/thumbnail.jpeg>
</file>